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0" r:id="rId4"/>
  </p:sldMasterIdLst>
  <p:notesMasterIdLst>
    <p:notesMasterId r:id="rId28"/>
  </p:notesMasterIdLst>
  <p:handoutMasterIdLst>
    <p:handoutMasterId r:id="rId29"/>
  </p:handoutMasterIdLst>
  <p:sldIdLst>
    <p:sldId id="256" r:id="rId5"/>
    <p:sldId id="257" r:id="rId6"/>
    <p:sldId id="751" r:id="rId7"/>
    <p:sldId id="738" r:id="rId8"/>
    <p:sldId id="759" r:id="rId9"/>
    <p:sldId id="718" r:id="rId10"/>
    <p:sldId id="725" r:id="rId11"/>
    <p:sldId id="742" r:id="rId12"/>
    <p:sldId id="719" r:id="rId13"/>
    <p:sldId id="720" r:id="rId14"/>
    <p:sldId id="749" r:id="rId15"/>
    <p:sldId id="753" r:id="rId16"/>
    <p:sldId id="741" r:id="rId17"/>
    <p:sldId id="760" r:id="rId18"/>
    <p:sldId id="761" r:id="rId19"/>
    <p:sldId id="755" r:id="rId20"/>
    <p:sldId id="722" r:id="rId21"/>
    <p:sldId id="724" r:id="rId22"/>
    <p:sldId id="757" r:id="rId23"/>
    <p:sldId id="756" r:id="rId24"/>
    <p:sldId id="754" r:id="rId25"/>
    <p:sldId id="723" r:id="rId26"/>
    <p:sldId id="758" r:id="rId2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98734EC-10E2-4DD6-9FF6-DB46AA3E736D}">
          <p14:sldIdLst>
            <p14:sldId id="256"/>
            <p14:sldId id="257"/>
            <p14:sldId id="751"/>
            <p14:sldId id="738"/>
            <p14:sldId id="759"/>
            <p14:sldId id="718"/>
            <p14:sldId id="725"/>
            <p14:sldId id="742"/>
            <p14:sldId id="719"/>
            <p14:sldId id="720"/>
            <p14:sldId id="749"/>
            <p14:sldId id="753"/>
            <p14:sldId id="741"/>
            <p14:sldId id="760"/>
            <p14:sldId id="761"/>
            <p14:sldId id="755"/>
            <p14:sldId id="722"/>
            <p14:sldId id="724"/>
            <p14:sldId id="757"/>
            <p14:sldId id="756"/>
            <p14:sldId id="754"/>
            <p14:sldId id="723"/>
            <p14:sldId id="75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iss, Sarah (WSAC)" initials="WS(" lastIdx="5" clrIdx="0">
    <p:extLst>
      <p:ext uri="{19B8F6BF-5375-455C-9EA6-DF929625EA0E}">
        <p15:presenceInfo xmlns:p15="http://schemas.microsoft.com/office/powerpoint/2012/main" userId="S-1-5-21-1844237615-1844823847-839522115-64241" providerId="AD"/>
      </p:ext>
    </p:extLst>
  </p:cmAuthor>
  <p:cmAuthor id="2" name="Pasion, Sarah (WSAC)" initials="PS(" lastIdx="22" clrIdx="1">
    <p:extLst>
      <p:ext uri="{19B8F6BF-5375-455C-9EA6-DF929625EA0E}">
        <p15:presenceInfo xmlns:p15="http://schemas.microsoft.com/office/powerpoint/2012/main" userId="S::SarahP@wsac.wa.gov::2f7eedae-585f-47a2-9046-c36c9f0f5df7" providerId="AD"/>
      </p:ext>
    </p:extLst>
  </p:cmAuthor>
  <p:cmAuthor id="3" name="Kwakye, Isaac (WSAC)" initials="KI(" lastIdx="5" clrIdx="2">
    <p:extLst>
      <p:ext uri="{19B8F6BF-5375-455C-9EA6-DF929625EA0E}">
        <p15:presenceInfo xmlns:p15="http://schemas.microsoft.com/office/powerpoint/2012/main" userId="S::IsaacK@wsac.wa.gov::931fcdde-30bf-4800-8b32-722234507d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ECD1A7"/>
    <a:srgbClr val="C6892B"/>
    <a:srgbClr val="ECF5D5"/>
    <a:srgbClr val="D2E6ED"/>
    <a:srgbClr val="9FCC2F"/>
    <a:srgbClr val="174479"/>
    <a:srgbClr val="E7E9EC"/>
    <a:srgbClr val="920F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55" autoAdjust="0"/>
    <p:restoredTop sz="90286" autoAdjust="0"/>
  </p:normalViewPr>
  <p:slideViewPr>
    <p:cSldViewPr snapToGrid="0">
      <p:cViewPr varScale="1">
        <p:scale>
          <a:sx n="67" d="100"/>
          <a:sy n="67" d="100"/>
        </p:scale>
        <p:origin x="342" y="66"/>
      </p:cViewPr>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2" d="100"/>
          <a:sy n="82" d="100"/>
        </p:scale>
        <p:origin x="3108" y="56"/>
      </p:cViewPr>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CC40D9-EDEF-404C-A7B9-B8245597E791}"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041A2FC8-7D8A-4825-86B2-385D74D7720E}">
      <dgm:prSet phldrT="[Text]" custT="1"/>
      <dgm:spPr/>
      <dgm:t>
        <a:bodyPr/>
        <a:lstStyle/>
        <a:p>
          <a:endParaRPr lang="en-US" sz="1800" dirty="0"/>
        </a:p>
        <a:p>
          <a:r>
            <a:rPr lang="en-US" sz="1800" b="1" dirty="0"/>
            <a:t>Layer #3</a:t>
          </a:r>
        </a:p>
        <a:p>
          <a:r>
            <a:rPr lang="en-US" sz="1800" dirty="0"/>
            <a:t>Emerging ideas for future consideration</a:t>
          </a:r>
        </a:p>
      </dgm:t>
    </dgm:pt>
    <dgm:pt modelId="{1893A136-EAE0-41E7-859E-7AB2481FCC57}" type="parTrans" cxnId="{981EFD91-23CB-4902-B6E0-9570217CA3A3}">
      <dgm:prSet/>
      <dgm:spPr/>
      <dgm:t>
        <a:bodyPr/>
        <a:lstStyle/>
        <a:p>
          <a:endParaRPr lang="en-US" sz="1800"/>
        </a:p>
      </dgm:t>
    </dgm:pt>
    <dgm:pt modelId="{13AA4DD8-036D-4CD2-9284-D5E9DBB65D33}" type="sibTrans" cxnId="{981EFD91-23CB-4902-B6E0-9570217CA3A3}">
      <dgm:prSet/>
      <dgm:spPr/>
      <dgm:t>
        <a:bodyPr/>
        <a:lstStyle/>
        <a:p>
          <a:endParaRPr lang="en-US" sz="1800"/>
        </a:p>
      </dgm:t>
    </dgm:pt>
    <dgm:pt modelId="{74D2F08C-BBEC-4F03-A5C6-C794156D7A94}">
      <dgm:prSet phldrT="[Text]" custT="1"/>
      <dgm:spPr/>
      <dgm:t>
        <a:bodyPr/>
        <a:lstStyle/>
        <a:p>
          <a:endParaRPr lang="en-US" sz="1800" dirty="0"/>
        </a:p>
        <a:p>
          <a:endParaRPr lang="en-US" sz="1800" dirty="0"/>
        </a:p>
        <a:p>
          <a:r>
            <a:rPr lang="en-US" sz="1800" b="1" dirty="0"/>
            <a:t>Layer #2</a:t>
          </a:r>
        </a:p>
        <a:p>
          <a:r>
            <a:rPr lang="en-US" sz="1800" dirty="0"/>
            <a:t>Early stage policy development or new work agenda underway</a:t>
          </a:r>
        </a:p>
      </dgm:t>
    </dgm:pt>
    <dgm:pt modelId="{33D67FE6-BF89-4D32-B9B0-1547DF4057F8}" type="parTrans" cxnId="{A80DFC2F-EE3F-4A8E-B1CA-DA1C09D7FA85}">
      <dgm:prSet/>
      <dgm:spPr/>
      <dgm:t>
        <a:bodyPr/>
        <a:lstStyle/>
        <a:p>
          <a:endParaRPr lang="en-US" sz="1800"/>
        </a:p>
      </dgm:t>
    </dgm:pt>
    <dgm:pt modelId="{DB5D66CD-3E07-46BC-98AB-FDFFE13FBCA1}" type="sibTrans" cxnId="{A80DFC2F-EE3F-4A8E-B1CA-DA1C09D7FA85}">
      <dgm:prSet/>
      <dgm:spPr/>
      <dgm:t>
        <a:bodyPr/>
        <a:lstStyle/>
        <a:p>
          <a:endParaRPr lang="en-US" sz="1800"/>
        </a:p>
      </dgm:t>
    </dgm:pt>
    <dgm:pt modelId="{B7BE2A1D-5ECB-4656-ACA2-CA9CEC96960F}">
      <dgm:prSet phldrT="[Text]" custT="1"/>
      <dgm:spPr/>
      <dgm:t>
        <a:bodyPr/>
        <a:lstStyle/>
        <a:p>
          <a:r>
            <a:rPr lang="en-US" sz="1800" b="1" dirty="0"/>
            <a:t>Layer #1 </a:t>
          </a:r>
        </a:p>
        <a:p>
          <a:r>
            <a:rPr lang="en-US" sz="1800" dirty="0"/>
            <a:t>Existing policy and/or work</a:t>
          </a:r>
        </a:p>
      </dgm:t>
    </dgm:pt>
    <dgm:pt modelId="{8853ECCE-8E51-4C1B-B04E-B35B0B48372A}" type="parTrans" cxnId="{1C1E5958-6A1B-4280-843D-36C13AF1BE8E}">
      <dgm:prSet/>
      <dgm:spPr/>
      <dgm:t>
        <a:bodyPr/>
        <a:lstStyle/>
        <a:p>
          <a:endParaRPr lang="en-US" sz="1800"/>
        </a:p>
      </dgm:t>
    </dgm:pt>
    <dgm:pt modelId="{A0D6D9BA-58AA-4F72-BBA2-2C620060307F}" type="sibTrans" cxnId="{1C1E5958-6A1B-4280-843D-36C13AF1BE8E}">
      <dgm:prSet/>
      <dgm:spPr/>
      <dgm:t>
        <a:bodyPr/>
        <a:lstStyle/>
        <a:p>
          <a:endParaRPr lang="en-US" sz="1800"/>
        </a:p>
      </dgm:t>
    </dgm:pt>
    <dgm:pt modelId="{5A6C34EC-67A4-4D6E-B016-537E73DA92E0}" type="pres">
      <dgm:prSet presAssocID="{85CC40D9-EDEF-404C-A7B9-B8245597E791}" presName="Name0" presStyleCnt="0">
        <dgm:presLayoutVars>
          <dgm:chMax val="7"/>
          <dgm:resizeHandles val="exact"/>
        </dgm:presLayoutVars>
      </dgm:prSet>
      <dgm:spPr/>
    </dgm:pt>
    <dgm:pt modelId="{2CEED2E1-6CAE-49E4-AD21-082FC6AC3B8A}" type="pres">
      <dgm:prSet presAssocID="{85CC40D9-EDEF-404C-A7B9-B8245597E791}" presName="comp1" presStyleCnt="0"/>
      <dgm:spPr/>
    </dgm:pt>
    <dgm:pt modelId="{50BB8A05-91DA-4F6D-940A-635DF7005AB1}" type="pres">
      <dgm:prSet presAssocID="{85CC40D9-EDEF-404C-A7B9-B8245597E791}" presName="circle1" presStyleLbl="node1" presStyleIdx="0" presStyleCnt="3"/>
      <dgm:spPr/>
    </dgm:pt>
    <dgm:pt modelId="{4D014677-2E57-4E21-9293-B3D32C8CB740}" type="pres">
      <dgm:prSet presAssocID="{85CC40D9-EDEF-404C-A7B9-B8245597E791}" presName="c1text" presStyleLbl="node1" presStyleIdx="0" presStyleCnt="3">
        <dgm:presLayoutVars>
          <dgm:bulletEnabled val="1"/>
        </dgm:presLayoutVars>
      </dgm:prSet>
      <dgm:spPr/>
    </dgm:pt>
    <dgm:pt modelId="{21830E8E-E489-4BDB-B2A5-405F084C5921}" type="pres">
      <dgm:prSet presAssocID="{85CC40D9-EDEF-404C-A7B9-B8245597E791}" presName="comp2" presStyleCnt="0"/>
      <dgm:spPr/>
    </dgm:pt>
    <dgm:pt modelId="{D46443FB-D085-4EF8-B750-19F7193141C0}" type="pres">
      <dgm:prSet presAssocID="{85CC40D9-EDEF-404C-A7B9-B8245597E791}" presName="circle2" presStyleLbl="node1" presStyleIdx="1" presStyleCnt="3" custScaleX="101946" custScaleY="96989"/>
      <dgm:spPr/>
    </dgm:pt>
    <dgm:pt modelId="{BB4064EF-01D5-4057-A866-F6D5C7469298}" type="pres">
      <dgm:prSet presAssocID="{85CC40D9-EDEF-404C-A7B9-B8245597E791}" presName="c2text" presStyleLbl="node1" presStyleIdx="1" presStyleCnt="3">
        <dgm:presLayoutVars>
          <dgm:bulletEnabled val="1"/>
        </dgm:presLayoutVars>
      </dgm:prSet>
      <dgm:spPr/>
    </dgm:pt>
    <dgm:pt modelId="{B1693331-5944-4404-AEB9-0CA76E3CA1AF}" type="pres">
      <dgm:prSet presAssocID="{85CC40D9-EDEF-404C-A7B9-B8245597E791}" presName="comp3" presStyleCnt="0"/>
      <dgm:spPr/>
    </dgm:pt>
    <dgm:pt modelId="{BBD89964-6BB0-421C-83A2-0F91B1D94AC0}" type="pres">
      <dgm:prSet presAssocID="{85CC40D9-EDEF-404C-A7B9-B8245597E791}" presName="circle3" presStyleLbl="node1" presStyleIdx="2" presStyleCnt="3" custScaleX="63708" custScaleY="60118" custLinFactNeighborX="589"/>
      <dgm:spPr/>
    </dgm:pt>
    <dgm:pt modelId="{4565BFC3-4670-4F47-9986-1E2E8CE4E2CB}" type="pres">
      <dgm:prSet presAssocID="{85CC40D9-EDEF-404C-A7B9-B8245597E791}" presName="c3text" presStyleLbl="node1" presStyleIdx="2" presStyleCnt="3">
        <dgm:presLayoutVars>
          <dgm:bulletEnabled val="1"/>
        </dgm:presLayoutVars>
      </dgm:prSet>
      <dgm:spPr/>
    </dgm:pt>
  </dgm:ptLst>
  <dgm:cxnLst>
    <dgm:cxn modelId="{2CA8FB26-143F-4443-8C91-8509F92CA7CD}" type="presOf" srcId="{B7BE2A1D-5ECB-4656-ACA2-CA9CEC96960F}" destId="{4565BFC3-4670-4F47-9986-1E2E8CE4E2CB}" srcOrd="1" destOrd="0" presId="urn:microsoft.com/office/officeart/2005/8/layout/venn2"/>
    <dgm:cxn modelId="{515B702B-2D2A-4206-BAA6-9C89F350D273}" type="presOf" srcId="{85CC40D9-EDEF-404C-A7B9-B8245597E791}" destId="{5A6C34EC-67A4-4D6E-B016-537E73DA92E0}" srcOrd="0" destOrd="0" presId="urn:microsoft.com/office/officeart/2005/8/layout/venn2"/>
    <dgm:cxn modelId="{A80DFC2F-EE3F-4A8E-B1CA-DA1C09D7FA85}" srcId="{85CC40D9-EDEF-404C-A7B9-B8245597E791}" destId="{74D2F08C-BBEC-4F03-A5C6-C794156D7A94}" srcOrd="1" destOrd="0" parTransId="{33D67FE6-BF89-4D32-B9B0-1547DF4057F8}" sibTransId="{DB5D66CD-3E07-46BC-98AB-FDFFE13FBCA1}"/>
    <dgm:cxn modelId="{B201406C-CA70-427B-B867-9247D3FF09DE}" type="presOf" srcId="{041A2FC8-7D8A-4825-86B2-385D74D7720E}" destId="{50BB8A05-91DA-4F6D-940A-635DF7005AB1}" srcOrd="0" destOrd="0" presId="urn:microsoft.com/office/officeart/2005/8/layout/venn2"/>
    <dgm:cxn modelId="{FA049151-2F92-4064-823B-CF5E2C377716}" type="presOf" srcId="{041A2FC8-7D8A-4825-86B2-385D74D7720E}" destId="{4D014677-2E57-4E21-9293-B3D32C8CB740}" srcOrd="1" destOrd="0" presId="urn:microsoft.com/office/officeart/2005/8/layout/venn2"/>
    <dgm:cxn modelId="{1C1E5958-6A1B-4280-843D-36C13AF1BE8E}" srcId="{85CC40D9-EDEF-404C-A7B9-B8245597E791}" destId="{B7BE2A1D-5ECB-4656-ACA2-CA9CEC96960F}" srcOrd="2" destOrd="0" parTransId="{8853ECCE-8E51-4C1B-B04E-B35B0B48372A}" sibTransId="{A0D6D9BA-58AA-4F72-BBA2-2C620060307F}"/>
    <dgm:cxn modelId="{3633287F-1FD8-49BD-ABE3-2926B1C82742}" type="presOf" srcId="{74D2F08C-BBEC-4F03-A5C6-C794156D7A94}" destId="{D46443FB-D085-4EF8-B750-19F7193141C0}" srcOrd="0" destOrd="0" presId="urn:microsoft.com/office/officeart/2005/8/layout/venn2"/>
    <dgm:cxn modelId="{981EFD91-23CB-4902-B6E0-9570217CA3A3}" srcId="{85CC40D9-EDEF-404C-A7B9-B8245597E791}" destId="{041A2FC8-7D8A-4825-86B2-385D74D7720E}" srcOrd="0" destOrd="0" parTransId="{1893A136-EAE0-41E7-859E-7AB2481FCC57}" sibTransId="{13AA4DD8-036D-4CD2-9284-D5E9DBB65D33}"/>
    <dgm:cxn modelId="{22F952AF-66DF-4B07-A96F-B27E059FCC14}" type="presOf" srcId="{B7BE2A1D-5ECB-4656-ACA2-CA9CEC96960F}" destId="{BBD89964-6BB0-421C-83A2-0F91B1D94AC0}" srcOrd="0" destOrd="0" presId="urn:microsoft.com/office/officeart/2005/8/layout/venn2"/>
    <dgm:cxn modelId="{9BE0C7EB-C150-4D1D-9CA2-B6E57928B677}" type="presOf" srcId="{74D2F08C-BBEC-4F03-A5C6-C794156D7A94}" destId="{BB4064EF-01D5-4057-A866-F6D5C7469298}" srcOrd="1" destOrd="0" presId="urn:microsoft.com/office/officeart/2005/8/layout/venn2"/>
    <dgm:cxn modelId="{FD34C870-2D6F-4358-A8F2-49A5B4191F51}" type="presParOf" srcId="{5A6C34EC-67A4-4D6E-B016-537E73DA92E0}" destId="{2CEED2E1-6CAE-49E4-AD21-082FC6AC3B8A}" srcOrd="0" destOrd="0" presId="urn:microsoft.com/office/officeart/2005/8/layout/venn2"/>
    <dgm:cxn modelId="{A48967AF-F7E8-4846-A333-F47B6788BC95}" type="presParOf" srcId="{2CEED2E1-6CAE-49E4-AD21-082FC6AC3B8A}" destId="{50BB8A05-91DA-4F6D-940A-635DF7005AB1}" srcOrd="0" destOrd="0" presId="urn:microsoft.com/office/officeart/2005/8/layout/venn2"/>
    <dgm:cxn modelId="{C1459874-53F7-4CA1-9F31-7108C141DE76}" type="presParOf" srcId="{2CEED2E1-6CAE-49E4-AD21-082FC6AC3B8A}" destId="{4D014677-2E57-4E21-9293-B3D32C8CB740}" srcOrd="1" destOrd="0" presId="urn:microsoft.com/office/officeart/2005/8/layout/venn2"/>
    <dgm:cxn modelId="{A6AFF797-09FB-4EDB-8B5E-6E257DF911C7}" type="presParOf" srcId="{5A6C34EC-67A4-4D6E-B016-537E73DA92E0}" destId="{21830E8E-E489-4BDB-B2A5-405F084C5921}" srcOrd="1" destOrd="0" presId="urn:microsoft.com/office/officeart/2005/8/layout/venn2"/>
    <dgm:cxn modelId="{29DD7CA8-706F-4A11-BF14-CAFFB57FFCF8}" type="presParOf" srcId="{21830E8E-E489-4BDB-B2A5-405F084C5921}" destId="{D46443FB-D085-4EF8-B750-19F7193141C0}" srcOrd="0" destOrd="0" presId="urn:microsoft.com/office/officeart/2005/8/layout/venn2"/>
    <dgm:cxn modelId="{413CF7F9-F4D9-43BA-964B-F13B32A46D62}" type="presParOf" srcId="{21830E8E-E489-4BDB-B2A5-405F084C5921}" destId="{BB4064EF-01D5-4057-A866-F6D5C7469298}" srcOrd="1" destOrd="0" presId="urn:microsoft.com/office/officeart/2005/8/layout/venn2"/>
    <dgm:cxn modelId="{6518B9DC-6ED6-4757-820A-1F0416AD73D8}" type="presParOf" srcId="{5A6C34EC-67A4-4D6E-B016-537E73DA92E0}" destId="{B1693331-5944-4404-AEB9-0CA76E3CA1AF}" srcOrd="2" destOrd="0" presId="urn:microsoft.com/office/officeart/2005/8/layout/venn2"/>
    <dgm:cxn modelId="{1BB4E21A-7481-43E5-A979-4929DA386C69}" type="presParOf" srcId="{B1693331-5944-4404-AEB9-0CA76E3CA1AF}" destId="{BBD89964-6BB0-421C-83A2-0F91B1D94AC0}" srcOrd="0" destOrd="0" presId="urn:microsoft.com/office/officeart/2005/8/layout/venn2"/>
    <dgm:cxn modelId="{02A0219C-D30C-44F8-B599-9289EBAFC0A4}" type="presParOf" srcId="{B1693331-5944-4404-AEB9-0CA76E3CA1AF}" destId="{4565BFC3-4670-4F47-9986-1E2E8CE4E2CB}"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BB8A05-91DA-4F6D-940A-635DF7005AB1}">
      <dsp:nvSpPr>
        <dsp:cNvPr id="0" name=""/>
        <dsp:cNvSpPr/>
      </dsp:nvSpPr>
      <dsp:spPr>
        <a:xfrm>
          <a:off x="1044140" y="0"/>
          <a:ext cx="5064359" cy="506435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en-US" sz="1800" kern="1200" dirty="0"/>
        </a:p>
        <a:p>
          <a:pPr marL="0" lvl="0" indent="0" algn="ctr" defTabSz="800100">
            <a:lnSpc>
              <a:spcPct val="90000"/>
            </a:lnSpc>
            <a:spcBef>
              <a:spcPct val="0"/>
            </a:spcBef>
            <a:spcAft>
              <a:spcPct val="35000"/>
            </a:spcAft>
            <a:buNone/>
          </a:pPr>
          <a:r>
            <a:rPr lang="en-US" sz="1800" b="1" kern="1200" dirty="0"/>
            <a:t>Layer #3</a:t>
          </a:r>
        </a:p>
        <a:p>
          <a:pPr marL="0" lvl="0" indent="0" algn="ctr" defTabSz="800100">
            <a:lnSpc>
              <a:spcPct val="90000"/>
            </a:lnSpc>
            <a:spcBef>
              <a:spcPct val="0"/>
            </a:spcBef>
            <a:spcAft>
              <a:spcPct val="35000"/>
            </a:spcAft>
            <a:buNone/>
          </a:pPr>
          <a:r>
            <a:rPr lang="en-US" sz="1800" kern="1200" dirty="0"/>
            <a:t>Emerging ideas for future consideration</a:t>
          </a:r>
        </a:p>
      </dsp:txBody>
      <dsp:txXfrm>
        <a:off x="2691323" y="253217"/>
        <a:ext cx="1769993" cy="759653"/>
      </dsp:txXfrm>
    </dsp:sp>
    <dsp:sp modelId="{D46443FB-D085-4EF8-B750-19F7193141C0}">
      <dsp:nvSpPr>
        <dsp:cNvPr id="0" name=""/>
        <dsp:cNvSpPr/>
      </dsp:nvSpPr>
      <dsp:spPr>
        <a:xfrm>
          <a:off x="1640228" y="1323272"/>
          <a:ext cx="3872183" cy="368390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en-US" sz="1800" kern="1200" dirty="0"/>
        </a:p>
        <a:p>
          <a:pPr marL="0" lvl="0" indent="0" algn="ctr" defTabSz="800100">
            <a:lnSpc>
              <a:spcPct val="90000"/>
            </a:lnSpc>
            <a:spcBef>
              <a:spcPct val="0"/>
            </a:spcBef>
            <a:spcAft>
              <a:spcPct val="35000"/>
            </a:spcAft>
            <a:buNone/>
          </a:pPr>
          <a:endParaRPr lang="en-US" sz="1800" kern="1200" dirty="0"/>
        </a:p>
        <a:p>
          <a:pPr marL="0" lvl="0" indent="0" algn="ctr" defTabSz="800100">
            <a:lnSpc>
              <a:spcPct val="90000"/>
            </a:lnSpc>
            <a:spcBef>
              <a:spcPct val="0"/>
            </a:spcBef>
            <a:spcAft>
              <a:spcPct val="35000"/>
            </a:spcAft>
            <a:buNone/>
          </a:pPr>
          <a:r>
            <a:rPr lang="en-US" sz="1800" b="1" kern="1200" dirty="0"/>
            <a:t>Layer #2</a:t>
          </a:r>
        </a:p>
        <a:p>
          <a:pPr marL="0" lvl="0" indent="0" algn="ctr" defTabSz="800100">
            <a:lnSpc>
              <a:spcPct val="90000"/>
            </a:lnSpc>
            <a:spcBef>
              <a:spcPct val="0"/>
            </a:spcBef>
            <a:spcAft>
              <a:spcPct val="35000"/>
            </a:spcAft>
            <a:buNone/>
          </a:pPr>
          <a:r>
            <a:rPr lang="en-US" sz="1800" kern="1200" dirty="0"/>
            <a:t>Early stage policy development or new work agenda underway</a:t>
          </a:r>
        </a:p>
      </dsp:txBody>
      <dsp:txXfrm>
        <a:off x="2674101" y="1553516"/>
        <a:ext cx="1804437" cy="690731"/>
      </dsp:txXfrm>
    </dsp:sp>
    <dsp:sp modelId="{BBD89964-6BB0-421C-83A2-0F91B1D94AC0}">
      <dsp:nvSpPr>
        <dsp:cNvPr id="0" name=""/>
        <dsp:cNvSpPr/>
      </dsp:nvSpPr>
      <dsp:spPr>
        <a:xfrm>
          <a:off x="2784634" y="3037121"/>
          <a:ext cx="1613200" cy="152229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t>Layer #1 </a:t>
          </a:r>
        </a:p>
        <a:p>
          <a:pPr marL="0" lvl="0" indent="0" algn="ctr" defTabSz="800100">
            <a:lnSpc>
              <a:spcPct val="90000"/>
            </a:lnSpc>
            <a:spcBef>
              <a:spcPct val="0"/>
            </a:spcBef>
            <a:spcAft>
              <a:spcPct val="35000"/>
            </a:spcAft>
            <a:buNone/>
          </a:pPr>
          <a:r>
            <a:rPr lang="en-US" sz="1800" kern="1200" dirty="0"/>
            <a:t>Existing policy and/or work</a:t>
          </a:r>
        </a:p>
      </dsp:txBody>
      <dsp:txXfrm>
        <a:off x="3020881" y="3417695"/>
        <a:ext cx="1140705" cy="761147"/>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3E06AD7-90E2-4456-8F9F-05DA7A8CEEB3}" type="datetimeFigureOut">
              <a:rPr lang="en-US" smtClean="0"/>
              <a:t>8/19/2020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26CA253-1041-4CA2-8C1D-21E11AD51663}" type="slidenum">
              <a:rPr lang="en-US" smtClean="0"/>
              <a:t>‹#›</a:t>
            </a:fld>
            <a:endParaRPr lang="en-US" dirty="0"/>
          </a:p>
        </p:txBody>
      </p:sp>
    </p:spTree>
    <p:extLst>
      <p:ext uri="{BB962C8B-B14F-4D97-AF65-F5344CB8AC3E}">
        <p14:creationId xmlns:p14="http://schemas.microsoft.com/office/powerpoint/2010/main" val="3080818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82C4E72-3AA4-419C-9C64-8F74603C7B6F}" type="datetimeFigureOut">
              <a:rPr lang="en-US" smtClean="0"/>
              <a:t>8/19/2020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3F8A923-6FAF-4BF6-B722-2C50C28D6CB2}" type="slidenum">
              <a:rPr lang="en-US" smtClean="0"/>
              <a:t>‹#›</a:t>
            </a:fld>
            <a:endParaRPr lang="en-US" dirty="0"/>
          </a:p>
        </p:txBody>
      </p:sp>
    </p:spTree>
    <p:extLst>
      <p:ext uri="{BB962C8B-B14F-4D97-AF65-F5344CB8AC3E}">
        <p14:creationId xmlns:p14="http://schemas.microsoft.com/office/powerpoint/2010/main" val="3741043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F8A923-6FAF-4BF6-B722-2C50C28D6CB2}" type="slidenum">
              <a:rPr lang="en-US" smtClean="0"/>
              <a:t>11</a:t>
            </a:fld>
            <a:endParaRPr lang="en-US" dirty="0"/>
          </a:p>
        </p:txBody>
      </p:sp>
    </p:spTree>
    <p:extLst>
      <p:ext uri="{BB962C8B-B14F-4D97-AF65-F5344CB8AC3E}">
        <p14:creationId xmlns:p14="http://schemas.microsoft.com/office/powerpoint/2010/main" val="3707227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F8A923-6FAF-4BF6-B722-2C50C28D6CB2}" type="slidenum">
              <a:rPr lang="en-US" smtClean="0"/>
              <a:t>15</a:t>
            </a:fld>
            <a:endParaRPr lang="en-US" dirty="0"/>
          </a:p>
        </p:txBody>
      </p:sp>
    </p:spTree>
    <p:extLst>
      <p:ext uri="{BB962C8B-B14F-4D97-AF65-F5344CB8AC3E}">
        <p14:creationId xmlns:p14="http://schemas.microsoft.com/office/powerpoint/2010/main" val="1773363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F8A923-6FAF-4BF6-B722-2C50C28D6CB2}" type="slidenum">
              <a:rPr lang="en-US" smtClean="0"/>
              <a:t>19</a:t>
            </a:fld>
            <a:endParaRPr lang="en-US" dirty="0"/>
          </a:p>
        </p:txBody>
      </p:sp>
    </p:spTree>
    <p:extLst>
      <p:ext uri="{BB962C8B-B14F-4D97-AF65-F5344CB8AC3E}">
        <p14:creationId xmlns:p14="http://schemas.microsoft.com/office/powerpoint/2010/main" val="2726902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F8A923-6FAF-4BF6-B722-2C50C28D6CB2}" type="slidenum">
              <a:rPr lang="en-US" smtClean="0"/>
              <a:t>23</a:t>
            </a:fld>
            <a:endParaRPr lang="en-US" dirty="0"/>
          </a:p>
        </p:txBody>
      </p:sp>
    </p:spTree>
    <p:extLst>
      <p:ext uri="{BB962C8B-B14F-4D97-AF65-F5344CB8AC3E}">
        <p14:creationId xmlns:p14="http://schemas.microsoft.com/office/powerpoint/2010/main" val="2401156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p:spPr>
        <p:txBody>
          <a:bodyPr vert="horz" wrap="square" lIns="91440" tIns="45720" rIns="91440" bIns="45720" numCol="1" anchor="t" anchorCtr="0" compatLnSpc="1">
            <a:prstTxWarp prst="textNoShape">
              <a:avLst/>
            </a:prstTxWarp>
            <a:noAutofit/>
          </a:bodyPr>
          <a:lstStyle/>
          <a:p>
            <a:endParaRPr lang="en-US" dirty="0">
              <a:solidFill>
                <a:srgbClr val="000000"/>
              </a:solidFill>
            </a:endParaRPr>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144499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normAutofit/>
          </a:bodyPr>
          <a:lstStyle>
            <a:lvl1pPr>
              <a:defRPr sz="3600">
                <a:latin typeface="Cambria" panose="02040503050406030204" pitchFamily="18" charset="0"/>
              </a:defRPr>
            </a:lvl1pPr>
          </a:lstStyle>
          <a:p>
            <a:r>
              <a:rPr lang="en-US"/>
              <a:t>Click to edit Master title style</a:t>
            </a:r>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8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4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atin typeface="Cambria" panose="02040503050406030204" pitchFamily="18" charset="0"/>
              </a:defRPr>
            </a:lvl1pPr>
          </a:lstStyle>
          <a:p>
            <a:r>
              <a:rPr lang="en-US">
                <a:solidFill>
                  <a:srgbClr val="000000"/>
                </a:solidFill>
              </a:rPr>
              <a:t>Washington Student Achievement Council</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atin typeface="Cambria" panose="02040503050406030204" pitchFamily="18" charset="0"/>
              </a:defRPr>
            </a:lvl1pPr>
          </a:lstStyle>
          <a:p>
            <a:fld id="{A7F8E3F6-DE14-48B2-B2BC-6FABA9630FB8}" type="slidenum">
              <a:rPr lang="en-US" smtClean="0">
                <a:solidFill>
                  <a:srgbClr val="000000"/>
                </a:solidFill>
              </a:rPr>
              <a:pPr/>
              <a:t>‹#›</a:t>
            </a:fld>
            <a:endParaRPr lang="en-US" dirty="0">
              <a:solidFill>
                <a:srgbClr val="000000"/>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118641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mn-lt"/>
            </a:endParaRPr>
          </a:p>
        </p:txBody>
      </p:sp>
      <p:sp>
        <p:nvSpPr>
          <p:cNvPr id="2" name="Title 1"/>
          <p:cNvSpPr>
            <a:spLocks noGrp="1"/>
          </p:cNvSpPr>
          <p:nvPr>
            <p:ph type="title"/>
          </p:nvPr>
        </p:nvSpPr>
        <p:spPr>
          <a:xfrm>
            <a:off x="1295400" y="255134"/>
            <a:ext cx="9601200" cy="1036850"/>
          </a:xfrm>
        </p:spPr>
        <p:txBody>
          <a:bodyPr anchor="b">
            <a:normAutofit/>
          </a:bodyPr>
          <a:lstStyle>
            <a:lvl1pPr>
              <a:defRPr sz="3600">
                <a:latin typeface="Cambria" panose="02040503050406030204" pitchFamily="18" charset="0"/>
              </a:defRPr>
            </a:lvl1pPr>
          </a:lstStyle>
          <a:p>
            <a:r>
              <a:rPr lang="en-US"/>
              <a:t>Click to edit Master title style</a:t>
            </a:r>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atin typeface="Cambria" panose="02040503050406030204" pitchFamily="18" charset="0"/>
              </a:defRPr>
            </a:lvl1pPr>
          </a:lstStyle>
          <a:p>
            <a:r>
              <a:rPr lang="en-US">
                <a:solidFill>
                  <a:srgbClr val="000000"/>
                </a:solidFill>
              </a:rPr>
              <a:t>Washington Student Achievement Council</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atin typeface="Cambria" panose="02040503050406030204" pitchFamily="18" charset="0"/>
              </a:defRPr>
            </a:lvl1pPr>
          </a:lstStyle>
          <a:p>
            <a:fld id="{A7F8E3F6-DE14-48B2-B2BC-6FABA9630FB8}" type="slidenum">
              <a:rPr lang="en-US" smtClean="0">
                <a:solidFill>
                  <a:srgbClr val="000000"/>
                </a:solidFill>
              </a:rPr>
              <a:pPr/>
              <a:t>‹#›</a:t>
            </a:fld>
            <a:endParaRPr lang="en-US" dirty="0">
              <a:solidFill>
                <a:srgbClr val="000000"/>
              </a:solidFill>
            </a:endParaRPr>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3477526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Cambria" panose="02040503050406030204" pitchFamily="18" charset="0"/>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atin typeface="Cambria" panose="02040503050406030204" pitchFamily="18" charset="0"/>
              </a:defRPr>
            </a:lvl1pPr>
          </a:lstStyle>
          <a:p>
            <a:r>
              <a:rPr lang="en-US">
                <a:solidFill>
                  <a:srgbClr val="000000"/>
                </a:solidFill>
              </a:rPr>
              <a:t>Washington Student Achievement Council</a:t>
            </a:r>
            <a:endParaRPr lang="en-US" dirty="0">
              <a:solidFill>
                <a:srgbClr val="000000"/>
              </a:solidFill>
            </a:endParaRPr>
          </a:p>
        </p:txBody>
      </p:sp>
      <p:sp>
        <p:nvSpPr>
          <p:cNvPr id="6" name="Slide Number Placeholder 5"/>
          <p:cNvSpPr>
            <a:spLocks noGrp="1"/>
          </p:cNvSpPr>
          <p:nvPr>
            <p:ph type="sldNum" sz="quarter" idx="12"/>
          </p:nvPr>
        </p:nvSpPr>
        <p:spPr/>
        <p:txBody>
          <a:bodyPr/>
          <a:lstStyle>
            <a:lvl1pPr>
              <a:defRPr>
                <a:latin typeface="Cambria" panose="02040503050406030204" pitchFamily="18" charset="0"/>
              </a:defRPr>
            </a:lvl1pPr>
          </a:lstStyle>
          <a:p>
            <a:fld id="{A7F8E3F6-DE14-48B2-B2BC-6FABA9630FB8}" type="slidenum">
              <a:rPr lang="en-US" smtClean="0">
                <a:solidFill>
                  <a:srgbClr val="000000"/>
                </a:solidFill>
              </a:rPr>
              <a:pPr/>
              <a:t>‹#›</a:t>
            </a:fld>
            <a:endParaRPr lang="en-US" dirty="0">
              <a:solidFill>
                <a:srgbClr val="000000"/>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2220775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Vertical Title 1"/>
          <p:cNvSpPr>
            <a:spLocks noGrp="1"/>
          </p:cNvSpPr>
          <p:nvPr>
            <p:ph type="title" orient="vert"/>
          </p:nvPr>
        </p:nvSpPr>
        <p:spPr>
          <a:xfrm>
            <a:off x="9871318" y="1378252"/>
            <a:ext cx="1033272" cy="5486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solidFill>
                  <a:srgbClr val="000000"/>
                </a:solidFill>
              </a:rPr>
              <a:t>Washington Student Achievement Council</a:t>
            </a:r>
            <a:endParaRPr lang="en-US" dirty="0">
              <a:solidFill>
                <a:srgbClr val="000000"/>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3899781">
            <a:off x="10097457" y="158639"/>
            <a:ext cx="904995" cy="1054322"/>
          </a:xfrm>
          <a:prstGeom prst="rect">
            <a:avLst/>
          </a:prstGeom>
        </p:spPr>
      </p:pic>
    </p:spTree>
    <p:extLst>
      <p:ext uri="{BB962C8B-B14F-4D97-AF65-F5344CB8AC3E}">
        <p14:creationId xmlns:p14="http://schemas.microsoft.com/office/powerpoint/2010/main" val="375876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
        <p:nvSpPr>
          <p:cNvPr id="8" name="Footer Placeholder 3"/>
          <p:cNvSpPr>
            <a:spLocks noGrp="1"/>
          </p:cNvSpPr>
          <p:nvPr>
            <p:ph type="ftr" sz="quarter" idx="11"/>
          </p:nvPr>
        </p:nvSpPr>
        <p:spPr>
          <a:xfrm>
            <a:off x="160019" y="6374999"/>
            <a:ext cx="6243203" cy="274320"/>
          </a:xfrm>
        </p:spPr>
        <p:txBody>
          <a:bodyPr/>
          <a:lstStyle/>
          <a:p>
            <a:r>
              <a:rPr lang="en-US">
                <a:solidFill>
                  <a:srgbClr val="000000"/>
                </a:solidFill>
              </a:rPr>
              <a:t>Washington Student Achievement Council</a:t>
            </a:r>
            <a:endParaRPr lang="en-US" dirty="0">
              <a:solidFill>
                <a:srgbClr val="000000"/>
              </a:solidFill>
            </a:endParaRPr>
          </a:p>
        </p:txBody>
      </p:sp>
      <p:sp>
        <p:nvSpPr>
          <p:cNvPr id="9" name="Slide Number Placeholder 4"/>
          <p:cNvSpPr>
            <a:spLocks noGrp="1"/>
          </p:cNvSpPr>
          <p:nvPr>
            <p:ph type="sldNum" sz="quarter" idx="12"/>
          </p:nvPr>
        </p:nvSpPr>
        <p:spPr>
          <a:xfrm>
            <a:off x="10523220" y="6374999"/>
            <a:ext cx="1371600" cy="274320"/>
          </a:xfrm>
        </p:spPr>
        <p:txBody>
          <a:bodyPr/>
          <a:lstStyle>
            <a:lvl1pPr>
              <a:defRPr/>
            </a:lvl1pPr>
          </a:lstStyle>
          <a:p>
            <a:fld id="{6BE9C7BC-25E3-4AE9-B0D8-0ABCB8FA7E6F}"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691159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with Pictur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28240" r="13321"/>
          <a:stretch/>
        </p:blipFill>
        <p:spPr>
          <a:xfrm>
            <a:off x="7037408" y="0"/>
            <a:ext cx="6050816" cy="6858000"/>
          </a:xfrm>
          <a:prstGeom prst="rect">
            <a:avLst/>
          </a:prstGeom>
        </p:spPr>
      </p:pic>
      <p:sp>
        <p:nvSpPr>
          <p:cNvPr id="7" name="Right Triangle 6"/>
          <p:cNvSpPr/>
          <p:nvPr userDrawn="1"/>
        </p:nvSpPr>
        <p:spPr>
          <a:xfrm rot="14241464">
            <a:off x="3262986" y="1705123"/>
            <a:ext cx="5957535" cy="3432134"/>
          </a:xfrm>
          <a:custGeom>
            <a:avLst/>
            <a:gdLst>
              <a:gd name="connsiteX0" fmla="*/ 0 w 3743761"/>
              <a:gd name="connsiteY0" fmla="*/ 3347402 h 3347402"/>
              <a:gd name="connsiteX1" fmla="*/ 0 w 3743761"/>
              <a:gd name="connsiteY1" fmla="*/ 0 h 3347402"/>
              <a:gd name="connsiteX2" fmla="*/ 3743761 w 3743761"/>
              <a:gd name="connsiteY2" fmla="*/ 3347402 h 3347402"/>
              <a:gd name="connsiteX3" fmla="*/ 0 w 3743761"/>
              <a:gd name="connsiteY3" fmla="*/ 3347402 h 3347402"/>
              <a:gd name="connsiteX0" fmla="*/ 0 w 3814624"/>
              <a:gd name="connsiteY0" fmla="*/ 3347402 h 4588677"/>
              <a:gd name="connsiteX1" fmla="*/ 0 w 3814624"/>
              <a:gd name="connsiteY1" fmla="*/ 0 h 4588677"/>
              <a:gd name="connsiteX2" fmla="*/ 3814624 w 3814624"/>
              <a:gd name="connsiteY2" fmla="*/ 4588677 h 4588677"/>
              <a:gd name="connsiteX3" fmla="*/ 0 w 3814624"/>
              <a:gd name="connsiteY3" fmla="*/ 3347402 h 4588677"/>
              <a:gd name="connsiteX0" fmla="*/ 0 w 3861829"/>
              <a:gd name="connsiteY0" fmla="*/ 3399640 h 4588677"/>
              <a:gd name="connsiteX1" fmla="*/ 47205 w 3861829"/>
              <a:gd name="connsiteY1" fmla="*/ 0 h 4588677"/>
              <a:gd name="connsiteX2" fmla="*/ 3861829 w 3861829"/>
              <a:gd name="connsiteY2" fmla="*/ 4588677 h 4588677"/>
              <a:gd name="connsiteX3" fmla="*/ 0 w 3861829"/>
              <a:gd name="connsiteY3" fmla="*/ 3399640 h 4588677"/>
              <a:gd name="connsiteX0" fmla="*/ 1620417 w 5482246"/>
              <a:gd name="connsiteY0" fmla="*/ 2062354 h 3251391"/>
              <a:gd name="connsiteX1" fmla="*/ 0 w 5482246"/>
              <a:gd name="connsiteY1" fmla="*/ 0 h 3251391"/>
              <a:gd name="connsiteX2" fmla="*/ 5482246 w 5482246"/>
              <a:gd name="connsiteY2" fmla="*/ 3251391 h 3251391"/>
              <a:gd name="connsiteX3" fmla="*/ 1620417 w 5482246"/>
              <a:gd name="connsiteY3" fmla="*/ 2062354 h 3251391"/>
              <a:gd name="connsiteX0" fmla="*/ 1620417 w 5957535"/>
              <a:gd name="connsiteY0" fmla="*/ 2062354 h 3432134"/>
              <a:gd name="connsiteX1" fmla="*/ 0 w 5957535"/>
              <a:gd name="connsiteY1" fmla="*/ 0 h 3432134"/>
              <a:gd name="connsiteX2" fmla="*/ 5957535 w 5957535"/>
              <a:gd name="connsiteY2" fmla="*/ 3432134 h 3432134"/>
              <a:gd name="connsiteX3" fmla="*/ 1620417 w 5957535"/>
              <a:gd name="connsiteY3" fmla="*/ 2062354 h 3432134"/>
            </a:gdLst>
            <a:ahLst/>
            <a:cxnLst>
              <a:cxn ang="0">
                <a:pos x="connsiteX0" y="connsiteY0"/>
              </a:cxn>
              <a:cxn ang="0">
                <a:pos x="connsiteX1" y="connsiteY1"/>
              </a:cxn>
              <a:cxn ang="0">
                <a:pos x="connsiteX2" y="connsiteY2"/>
              </a:cxn>
              <a:cxn ang="0">
                <a:pos x="connsiteX3" y="connsiteY3"/>
              </a:cxn>
            </a:cxnLst>
            <a:rect l="l" t="t" r="r" b="b"/>
            <a:pathLst>
              <a:path w="5957535" h="3432134">
                <a:moveTo>
                  <a:pt x="1620417" y="2062354"/>
                </a:moveTo>
                <a:lnTo>
                  <a:pt x="0" y="0"/>
                </a:lnTo>
                <a:lnTo>
                  <a:pt x="5957535" y="3432134"/>
                </a:lnTo>
                <a:lnTo>
                  <a:pt x="1620417" y="206235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6"/>
          <p:cNvSpPr>
            <a:spLocks/>
          </p:cNvSpPr>
          <p:nvPr/>
        </p:nvSpPr>
        <p:spPr bwMode="auto">
          <a:xfrm>
            <a:off x="6256868" y="0"/>
            <a:ext cx="1700016"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12" name="Freeform 7"/>
          <p:cNvSpPr>
            <a:spLocks/>
          </p:cNvSpPr>
          <p:nvPr/>
        </p:nvSpPr>
        <p:spPr bwMode="auto">
          <a:xfrm>
            <a:off x="6062136" y="0"/>
            <a:ext cx="155368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rgbClr val="000000"/>
                </a:solidFill>
                <a:latin typeface="Cambria" panose="02040503050406030204" pitchFamily="18" charset="0"/>
              </a:defRPr>
            </a:lvl1pPr>
          </a:lstStyle>
          <a:p>
            <a:r>
              <a:rPr lang="en-US" dirty="0"/>
              <a:t>Click to edit Master title style</a:t>
            </a:r>
          </a:p>
        </p:txBody>
      </p:sp>
      <p:sp>
        <p:nvSpPr>
          <p:cNvPr id="3" name="Subtitle 2"/>
          <p:cNvSpPr>
            <a:spLocks noGrp="1"/>
          </p:cNvSpPr>
          <p:nvPr>
            <p:ph type="subTitle" idx="1"/>
          </p:nvPr>
        </p:nvSpPr>
        <p:spPr>
          <a:xfrm>
            <a:off x="1295401" y="4572000"/>
            <a:ext cx="5120640" cy="1600200"/>
          </a:xfrm>
        </p:spPr>
        <p:txBody>
          <a:bodyPr>
            <a:normAutofit/>
          </a:bodyPr>
          <a:lstStyle>
            <a:lvl1pPr marL="0" indent="0" algn="l">
              <a:buNone/>
              <a:defRPr sz="2800">
                <a:solidFill>
                  <a:srgbClr val="000000"/>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51094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dirty="0">
              <a:solidFill>
                <a:srgbClr val="000000"/>
              </a:solidFill>
            </a:endParaRPr>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latin typeface="Cambria" panose="02040503050406030204" pitchFamily="18" charset="0"/>
              </a:defRPr>
            </a:lvl1pPr>
          </a:lstStyle>
          <a:p>
            <a:r>
              <a:rPr lang="en-US"/>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0828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Cambria" panose="02040503050406030204" pitchFamily="18" charset="0"/>
              </a:defRPr>
            </a:lvl1pPr>
          </a:lstStyle>
          <a:p>
            <a:r>
              <a:rPr lang="en-US"/>
              <a:t>Click to edit Master title style</a:t>
            </a:r>
            <a:endParaRPr lang="en-US" dirty="0"/>
          </a:p>
        </p:txBody>
      </p:sp>
      <p:sp>
        <p:nvSpPr>
          <p:cNvPr id="3" name="Content Placeholder 2"/>
          <p:cNvSpPr>
            <a:spLocks noGrp="1"/>
          </p:cNvSpPr>
          <p:nvPr>
            <p:ph sz="half" idx="1"/>
          </p:nvPr>
        </p:nvSpPr>
        <p:spPr>
          <a:xfrm>
            <a:off x="1295400" y="1828800"/>
            <a:ext cx="4626006" cy="434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lvl1pPr>
              <a:defRPr>
                <a:latin typeface="Cambria" panose="02040503050406030204" pitchFamily="18" charset="0"/>
              </a:defRPr>
            </a:lvl1pPr>
          </a:lstStyle>
          <a:p>
            <a:r>
              <a:rPr lang="en-US">
                <a:solidFill>
                  <a:srgbClr val="000000"/>
                </a:solidFill>
              </a:rPr>
              <a:t>Washington Student Achievement Council</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atin typeface="Cambria" panose="02040503050406030204" pitchFamily="18" charset="0"/>
              </a:defRPr>
            </a:lvl1pPr>
          </a:lstStyle>
          <a:p>
            <a:fld id="{A7F8E3F6-DE14-48B2-B2BC-6FABA9630FB8}" type="slidenum">
              <a:rPr lang="en-US" smtClean="0">
                <a:solidFill>
                  <a:srgbClr val="000000"/>
                </a:solidFill>
              </a:rPr>
              <a:pPr/>
              <a:t>‹#›</a:t>
            </a:fld>
            <a:endParaRPr lang="en-US" dirty="0">
              <a:solidFill>
                <a:srgbClr val="000000"/>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1961621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ormAutofit/>
          </a:bodyPr>
          <a:lstStyle>
            <a:lvl1pPr>
              <a:defRPr sz="3600">
                <a:latin typeface="Cambria" panose="02040503050406030204" pitchFamily="18" charset="0"/>
              </a:defRPr>
            </a:lvl1pPr>
          </a:lstStyle>
          <a:p>
            <a:r>
              <a:rPr lang="en-US"/>
              <a:t>Click to edit Master title style</a:t>
            </a:r>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705100"/>
            <a:ext cx="4572000" cy="34671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705100"/>
            <a:ext cx="4572000" cy="34671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lvl1pPr>
              <a:defRPr>
                <a:latin typeface="Cambria" panose="02040503050406030204" pitchFamily="18" charset="0"/>
              </a:defRPr>
            </a:lvl1pPr>
          </a:lstStyle>
          <a:p>
            <a:r>
              <a:rPr lang="en-US">
                <a:solidFill>
                  <a:srgbClr val="000000"/>
                </a:solidFill>
              </a:rPr>
              <a:t>Washington Student Achievement Council</a:t>
            </a:r>
            <a:endParaRPr lang="en-US" dirty="0">
              <a:solidFill>
                <a:srgbClr val="000000"/>
              </a:solidFill>
            </a:endParaRPr>
          </a:p>
        </p:txBody>
      </p:sp>
      <p:sp>
        <p:nvSpPr>
          <p:cNvPr id="9" name="Slide Number Placeholder 8"/>
          <p:cNvSpPr>
            <a:spLocks noGrp="1"/>
          </p:cNvSpPr>
          <p:nvPr>
            <p:ph type="sldNum" sz="quarter" idx="12"/>
          </p:nvPr>
        </p:nvSpPr>
        <p:spPr/>
        <p:txBody>
          <a:bodyPr/>
          <a:lstStyle>
            <a:lvl1pPr>
              <a:defRPr>
                <a:latin typeface="Cambria" panose="02040503050406030204" pitchFamily="18" charset="0"/>
              </a:defRPr>
            </a:lvl1pPr>
          </a:lstStyle>
          <a:p>
            <a:fld id="{A7F8E3F6-DE14-48B2-B2BC-6FABA9630FB8}" type="slidenum">
              <a:rPr lang="en-US" smtClean="0">
                <a:solidFill>
                  <a:srgbClr val="000000"/>
                </a:solidFill>
              </a:rPr>
              <a:pPr/>
              <a:t>‹#›</a:t>
            </a:fld>
            <a:endParaRPr lang="en-US" dirty="0">
              <a:solidFill>
                <a:srgbClr val="000000"/>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1716456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Cambria" panose="02040503050406030204" pitchFamily="18" charset="0"/>
              </a:defRPr>
            </a:lvl1pPr>
          </a:lstStyle>
          <a:p>
            <a:r>
              <a:rPr lang="en-US"/>
              <a:t>Click to edit Master title style</a:t>
            </a:r>
          </a:p>
        </p:txBody>
      </p:sp>
      <p:sp>
        <p:nvSpPr>
          <p:cNvPr id="4" name="Footer Placeholder 3"/>
          <p:cNvSpPr>
            <a:spLocks noGrp="1"/>
          </p:cNvSpPr>
          <p:nvPr>
            <p:ph type="ftr" sz="quarter" idx="11"/>
          </p:nvPr>
        </p:nvSpPr>
        <p:spPr/>
        <p:txBody>
          <a:bodyPr/>
          <a:lstStyle>
            <a:lvl1pPr>
              <a:defRPr>
                <a:latin typeface="Cambria" panose="02040503050406030204" pitchFamily="18" charset="0"/>
              </a:defRPr>
            </a:lvl1pPr>
          </a:lstStyle>
          <a:p>
            <a:r>
              <a:rPr lang="en-US">
                <a:solidFill>
                  <a:srgbClr val="000000"/>
                </a:solidFill>
              </a:rPr>
              <a:t>Washington Student Achievement Council</a:t>
            </a:r>
            <a:endParaRPr lang="en-US" dirty="0">
              <a:solidFill>
                <a:srgbClr val="000000"/>
              </a:solidFill>
            </a:endParaRPr>
          </a:p>
        </p:txBody>
      </p:sp>
      <p:sp>
        <p:nvSpPr>
          <p:cNvPr id="5" name="Slide Number Placeholder 4"/>
          <p:cNvSpPr>
            <a:spLocks noGrp="1"/>
          </p:cNvSpPr>
          <p:nvPr>
            <p:ph type="sldNum" sz="quarter" idx="12"/>
          </p:nvPr>
        </p:nvSpPr>
        <p:spPr/>
        <p:txBody>
          <a:bodyPr/>
          <a:lstStyle>
            <a:lvl1pPr>
              <a:defRPr>
                <a:latin typeface="Cambria" panose="02040503050406030204" pitchFamily="18" charset="0"/>
              </a:defRPr>
            </a:lvl1pPr>
          </a:lstStyle>
          <a:p>
            <a:fld id="{A7F8E3F6-DE14-48B2-B2BC-6FABA9630FB8}" type="slidenum">
              <a:rPr lang="en-US" smtClean="0">
                <a:solidFill>
                  <a:srgbClr val="000000"/>
                </a:solidFill>
              </a:rPr>
              <a:pPr/>
              <a:t>‹#›</a:t>
            </a:fld>
            <a:endParaRPr lang="en-US" dirty="0">
              <a:solidFill>
                <a:srgbClr val="000000"/>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2871976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atin typeface="Cambria" panose="02040503050406030204" pitchFamily="18" charset="0"/>
              </a:defRPr>
            </a:lvl1pPr>
          </a:lstStyle>
          <a:p>
            <a:r>
              <a:rPr lang="en-US">
                <a:solidFill>
                  <a:srgbClr val="000000"/>
                </a:solidFill>
              </a:rPr>
              <a:t>Washington Student Achievement Council</a:t>
            </a:r>
            <a:endParaRPr lang="en-US" dirty="0">
              <a:solidFill>
                <a:srgbClr val="000000"/>
              </a:solidFill>
            </a:endParaRPr>
          </a:p>
        </p:txBody>
      </p:sp>
      <p:sp>
        <p:nvSpPr>
          <p:cNvPr id="4" name="Slide Number Placeholder 3"/>
          <p:cNvSpPr>
            <a:spLocks noGrp="1"/>
          </p:cNvSpPr>
          <p:nvPr>
            <p:ph type="sldNum" sz="quarter" idx="12"/>
          </p:nvPr>
        </p:nvSpPr>
        <p:spPr/>
        <p:txBody>
          <a:bodyPr/>
          <a:lstStyle>
            <a:lvl1pPr>
              <a:defRPr>
                <a:latin typeface="Cambria" panose="02040503050406030204" pitchFamily="18" charset="0"/>
              </a:defRPr>
            </a:lvl1pPr>
          </a:lstStyle>
          <a:p>
            <a:fld id="{A7F8E3F6-DE14-48B2-B2BC-6FABA9630FB8}"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956322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defRPr sz="3600">
                <a:latin typeface="Cambria" panose="02040503050406030204" pitchFamily="18" charset="0"/>
              </a:defRPr>
            </a:lvl1pPr>
          </a:lstStyle>
          <a:p>
            <a:r>
              <a:rPr lang="en-US"/>
              <a:t>Click to edit Master title style</a:t>
            </a:r>
          </a:p>
        </p:txBody>
      </p:sp>
      <p:sp>
        <p:nvSpPr>
          <p:cNvPr id="3" name="Content Placeholder 2"/>
          <p:cNvSpPr>
            <a:spLocks noGrp="1"/>
          </p:cNvSpPr>
          <p:nvPr>
            <p:ph idx="1"/>
          </p:nvPr>
        </p:nvSpPr>
        <p:spPr>
          <a:xfrm>
            <a:off x="4728209" y="1828800"/>
            <a:ext cx="6126480" cy="4343400"/>
          </a:xfrm>
        </p:spPr>
        <p:txBody>
          <a:bodyPr>
            <a:normAutofit/>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4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latin typeface="Cambria" panose="02040503050406030204" pitchFamily="18" charset="0"/>
              </a:defRPr>
            </a:lvl1pPr>
          </a:lstStyle>
          <a:p>
            <a:r>
              <a:rPr lang="en-US">
                <a:solidFill>
                  <a:srgbClr val="000000"/>
                </a:solidFill>
              </a:rPr>
              <a:t>Washington Student Achievement Council</a:t>
            </a:r>
            <a:endParaRPr lang="en-US" dirty="0">
              <a:solidFill>
                <a:srgbClr val="000000"/>
              </a:solidFill>
            </a:endParaRPr>
          </a:p>
        </p:txBody>
      </p:sp>
      <p:sp>
        <p:nvSpPr>
          <p:cNvPr id="7" name="Slide Number Placeholder 6"/>
          <p:cNvSpPr>
            <a:spLocks noGrp="1"/>
          </p:cNvSpPr>
          <p:nvPr>
            <p:ph type="sldNum" sz="quarter" idx="12"/>
          </p:nvPr>
        </p:nvSpPr>
        <p:spPr/>
        <p:txBody>
          <a:bodyPr/>
          <a:lstStyle>
            <a:lvl1pPr>
              <a:defRPr>
                <a:latin typeface="Cambria" panose="02040503050406030204" pitchFamily="18" charset="0"/>
              </a:defRPr>
            </a:lvl1pPr>
          </a:lstStyle>
          <a:p>
            <a:fld id="{A7F8E3F6-DE14-48B2-B2BC-6FABA9630FB8}" type="slidenum">
              <a:rPr lang="en-US" smtClean="0">
                <a:solidFill>
                  <a:srgbClr val="000000"/>
                </a:solidFill>
              </a:rPr>
              <a:pPr/>
              <a:t>‹#›</a:t>
            </a:fld>
            <a:endParaRPr lang="en-US" dirty="0">
              <a:solidFill>
                <a:srgbClr val="000000"/>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1674703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latin typeface="Cambria" panose="02040503050406030204" pitchFamily="18" charset="0"/>
            </a:endParaRPr>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latin typeface="Cambria" panose="02040503050406030204" pitchFamily="18" charset="0"/>
              </a:defRPr>
            </a:lvl1pPr>
          </a:lstStyle>
          <a:p>
            <a:r>
              <a:rPr lang="en-US">
                <a:solidFill>
                  <a:srgbClr val="000000"/>
                </a:solidFill>
              </a:rPr>
              <a:t>Washington Student Achievement Council</a:t>
            </a:r>
            <a:endParaRPr lang="en-US" dirty="0">
              <a:solidFill>
                <a:srgbClr val="000000"/>
              </a:solidFill>
            </a:endParaRPr>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latin typeface="Cambria" panose="02040503050406030204" pitchFamily="18" charset="0"/>
              </a:defRPr>
            </a:lvl1pPr>
          </a:lstStyle>
          <a:p>
            <a:fld id="{A7F8E3F6-DE14-48B2-B2BC-6FABA9630FB8}"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64897316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914400" rtl="0" eaLnBrk="1" latinLnBrk="0" hangingPunct="1">
        <a:lnSpc>
          <a:spcPct val="90000"/>
        </a:lnSpc>
        <a:spcBef>
          <a:spcPct val="0"/>
        </a:spcBef>
        <a:buNone/>
        <a:defRPr sz="3600" kern="1200">
          <a:solidFill>
            <a:schemeClr val="bg1"/>
          </a:solidFill>
          <a:latin typeface="Cambria" panose="02040503050406030204" pitchFamily="18" charset="0"/>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lawfilesext.leg.wa.gov/biennium/2019-20/Pdf/Bills/Session%20Laws/House/1893-S2.SL.pdf#page=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lawfilesext.leg.wa.gov/biennium/2019-20/Pdf/Bills/Session%20Laws/Senate/5800-S2.SL.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E2DC5-4174-4622-8345-7E87C2E7371D}"/>
              </a:ext>
            </a:extLst>
          </p:cNvPr>
          <p:cNvSpPr>
            <a:spLocks noGrp="1"/>
          </p:cNvSpPr>
          <p:nvPr>
            <p:ph type="ctrTitle"/>
          </p:nvPr>
        </p:nvSpPr>
        <p:spPr>
          <a:xfrm>
            <a:off x="944467" y="3247664"/>
            <a:ext cx="6705270" cy="1277173"/>
          </a:xfrm>
        </p:spPr>
        <p:txBody>
          <a:bodyPr>
            <a:normAutofit fontScale="90000"/>
          </a:bodyPr>
          <a:lstStyle/>
          <a:p>
            <a:pPr algn="l"/>
            <a:r>
              <a:rPr lang="en-US" sz="4800" dirty="0"/>
              <a:t>Strategic Action Plan 21-23</a:t>
            </a:r>
          </a:p>
        </p:txBody>
      </p:sp>
      <p:sp>
        <p:nvSpPr>
          <p:cNvPr id="3" name="Subtitle 2">
            <a:extLst>
              <a:ext uri="{FF2B5EF4-FFF2-40B4-BE49-F238E27FC236}">
                <a16:creationId xmlns:a16="http://schemas.microsoft.com/office/drawing/2014/main" id="{C22C4342-1A13-4C8E-9C06-C1C37C38409B}"/>
              </a:ext>
            </a:extLst>
          </p:cNvPr>
          <p:cNvSpPr>
            <a:spLocks noGrp="1"/>
          </p:cNvSpPr>
          <p:nvPr>
            <p:ph type="subTitle" idx="1"/>
          </p:nvPr>
        </p:nvSpPr>
        <p:spPr>
          <a:xfrm>
            <a:off x="944467" y="4524837"/>
            <a:ext cx="4885784" cy="2196638"/>
          </a:xfrm>
        </p:spPr>
        <p:txBody>
          <a:bodyPr>
            <a:normAutofit/>
          </a:bodyPr>
          <a:lstStyle/>
          <a:p>
            <a:pPr algn="l"/>
            <a:r>
              <a:rPr lang="en-US" dirty="0"/>
              <a:t>Council Meeting </a:t>
            </a:r>
            <a:r>
              <a:rPr lang="en-US" sz="1800" dirty="0"/>
              <a:t>8/19/20</a:t>
            </a:r>
            <a:endParaRPr lang="en-US" dirty="0"/>
          </a:p>
        </p:txBody>
      </p:sp>
      <p:pic>
        <p:nvPicPr>
          <p:cNvPr id="7" name="Picture 2" descr="A picture containing knife&#10;&#10;Description automatically generated">
            <a:extLst>
              <a:ext uri="{FF2B5EF4-FFF2-40B4-BE49-F238E27FC236}">
                <a16:creationId xmlns:a16="http://schemas.microsoft.com/office/drawing/2014/main" id="{A8DC0436-1A1E-4B88-85ED-4AA0AEF337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345062" y="1696136"/>
            <a:ext cx="5288376" cy="1163443"/>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7338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63A0E-EBE9-4BBF-9FEC-2348D077C517}"/>
              </a:ext>
            </a:extLst>
          </p:cNvPr>
          <p:cNvSpPr>
            <a:spLocks noGrp="1"/>
          </p:cNvSpPr>
          <p:nvPr>
            <p:ph type="title"/>
          </p:nvPr>
        </p:nvSpPr>
        <p:spPr>
          <a:xfrm>
            <a:off x="1295399" y="255133"/>
            <a:ext cx="11029951" cy="925967"/>
          </a:xfrm>
        </p:spPr>
        <p:txBody>
          <a:bodyPr>
            <a:normAutofit/>
          </a:bodyPr>
          <a:lstStyle/>
          <a:p>
            <a:r>
              <a:rPr lang="en-US" dirty="0"/>
              <a:t>Affordability: What did we hear from stakeholders?</a:t>
            </a:r>
          </a:p>
        </p:txBody>
      </p:sp>
      <p:sp>
        <p:nvSpPr>
          <p:cNvPr id="3" name="Content Placeholder 2">
            <a:extLst>
              <a:ext uri="{FF2B5EF4-FFF2-40B4-BE49-F238E27FC236}">
                <a16:creationId xmlns:a16="http://schemas.microsoft.com/office/drawing/2014/main" id="{7679855B-22D8-4007-A64E-6B04F5F24EF3}"/>
              </a:ext>
            </a:extLst>
          </p:cNvPr>
          <p:cNvSpPr>
            <a:spLocks noGrp="1"/>
          </p:cNvSpPr>
          <p:nvPr>
            <p:ph idx="1"/>
          </p:nvPr>
        </p:nvSpPr>
        <p:spPr>
          <a:xfrm>
            <a:off x="590549" y="1828799"/>
            <a:ext cx="11029951" cy="4429125"/>
          </a:xfrm>
        </p:spPr>
        <p:txBody>
          <a:bodyPr>
            <a:normAutofit lnSpcReduction="10000"/>
          </a:bodyPr>
          <a:lstStyle/>
          <a:p>
            <a:pPr lvl="0"/>
            <a:r>
              <a:rPr lang="en-US" b="1" dirty="0"/>
              <a:t>Washington College Grant </a:t>
            </a:r>
            <a:r>
              <a:rPr lang="en-US" dirty="0"/>
              <a:t>is critically important, now more than ever, as a consistent funding support students can count on. </a:t>
            </a:r>
          </a:p>
          <a:p>
            <a:pPr lvl="0"/>
            <a:r>
              <a:rPr lang="en-US" b="1" dirty="0"/>
              <a:t>FAFSA/WASFA </a:t>
            </a:r>
            <a:r>
              <a:rPr lang="en-US" dirty="0"/>
              <a:t>supports must go beyond the school building to include families and leverage partnerships with CBOs, local business, and community leaders. The responsibility cannot be all on the schools. </a:t>
            </a:r>
          </a:p>
          <a:p>
            <a:pPr lvl="0"/>
            <a:r>
              <a:rPr lang="en-US" b="1" dirty="0"/>
              <a:t>Auto-enrollment in College Bound Scholarship </a:t>
            </a:r>
            <a:r>
              <a:rPr lang="en-US" dirty="0"/>
              <a:t>is a promising idea; needs to be combined with early interventions.</a:t>
            </a:r>
          </a:p>
          <a:p>
            <a:pPr lvl="0"/>
            <a:r>
              <a:rPr lang="en-US" b="1" dirty="0"/>
              <a:t>Structural Racism </a:t>
            </a:r>
            <a:r>
              <a:rPr lang="en-US" dirty="0"/>
              <a:t>is the central</a:t>
            </a:r>
            <a:r>
              <a:rPr lang="en-US" b="1" dirty="0"/>
              <a:t> </a:t>
            </a:r>
            <a:r>
              <a:rPr lang="en-US" dirty="0"/>
              <a:t>Affordability issue. Implicit and explicit racial bias causes students of color to have less access to opportunity and resources.  If we are not intentional about fundamentally changing the racist structure our current educational system is built on, all the strategies we come up with will not move the needle for students of color. </a:t>
            </a:r>
          </a:p>
          <a:p>
            <a:pPr lvl="0"/>
            <a:endParaRPr lang="en-US" dirty="0"/>
          </a:p>
        </p:txBody>
      </p:sp>
      <p:sp>
        <p:nvSpPr>
          <p:cNvPr id="4" name="Slide Number Placeholder 3">
            <a:extLst>
              <a:ext uri="{FF2B5EF4-FFF2-40B4-BE49-F238E27FC236}">
                <a16:creationId xmlns:a16="http://schemas.microsoft.com/office/drawing/2014/main" id="{40931B84-35AE-49D3-B2D1-2E6F988F05E6}"/>
              </a:ext>
            </a:extLst>
          </p:cNvPr>
          <p:cNvSpPr>
            <a:spLocks noGrp="1"/>
          </p:cNvSpPr>
          <p:nvPr>
            <p:ph type="sldNum" sz="quarter" idx="12"/>
          </p:nvPr>
        </p:nvSpPr>
        <p:spPr/>
        <p:txBody>
          <a:bodyPr/>
          <a:lstStyle/>
          <a:p>
            <a:fld id="{6BE9C7BC-25E3-4AE9-B0D8-0ABCB8FA7E6F}" type="slidenum">
              <a:rPr lang="en-US" smtClean="0">
                <a:solidFill>
                  <a:srgbClr val="000000"/>
                </a:solidFill>
              </a:rPr>
              <a:pPr/>
              <a:t>10</a:t>
            </a:fld>
            <a:endParaRPr lang="en-US" dirty="0">
              <a:solidFill>
                <a:srgbClr val="000000"/>
              </a:solidFill>
            </a:endParaRPr>
          </a:p>
        </p:txBody>
      </p:sp>
    </p:spTree>
    <p:extLst>
      <p:ext uri="{BB962C8B-B14F-4D97-AF65-F5344CB8AC3E}">
        <p14:creationId xmlns:p14="http://schemas.microsoft.com/office/powerpoint/2010/main" val="674583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9DC4E-9C78-475A-AF87-DE7FBD028FB2}"/>
              </a:ext>
            </a:extLst>
          </p:cNvPr>
          <p:cNvSpPr>
            <a:spLocks noGrp="1"/>
          </p:cNvSpPr>
          <p:nvPr>
            <p:ph type="title"/>
          </p:nvPr>
        </p:nvSpPr>
        <p:spPr/>
        <p:txBody>
          <a:bodyPr>
            <a:normAutofit/>
          </a:bodyPr>
          <a:lstStyle/>
          <a:p>
            <a:pPr algn="ctr"/>
            <a:r>
              <a:rPr lang="en-US" dirty="0"/>
              <a:t>Example of the three layers in Affordability</a:t>
            </a:r>
          </a:p>
        </p:txBody>
      </p:sp>
      <p:graphicFrame>
        <p:nvGraphicFramePr>
          <p:cNvPr id="5" name="Table 5">
            <a:extLst>
              <a:ext uri="{FF2B5EF4-FFF2-40B4-BE49-F238E27FC236}">
                <a16:creationId xmlns:a16="http://schemas.microsoft.com/office/drawing/2014/main" id="{F776D3B8-EBC7-4962-9376-5183032DC5A4}"/>
              </a:ext>
            </a:extLst>
          </p:cNvPr>
          <p:cNvGraphicFramePr>
            <a:graphicFrameLocks noGrp="1"/>
          </p:cNvGraphicFramePr>
          <p:nvPr>
            <p:ph idx="1"/>
            <p:extLst>
              <p:ext uri="{D42A27DB-BD31-4B8C-83A1-F6EECF244321}">
                <p14:modId xmlns:p14="http://schemas.microsoft.com/office/powerpoint/2010/main" val="2841146209"/>
              </p:ext>
            </p:extLst>
          </p:nvPr>
        </p:nvGraphicFramePr>
        <p:xfrm>
          <a:off x="162560" y="1680213"/>
          <a:ext cx="11732260" cy="4831946"/>
        </p:xfrm>
        <a:graphic>
          <a:graphicData uri="http://schemas.openxmlformats.org/drawingml/2006/table">
            <a:tbl>
              <a:tblPr firstRow="1" bandRow="1">
                <a:tableStyleId>{5C22544A-7EE6-4342-B048-85BDC9FD1C3A}</a:tableStyleId>
              </a:tblPr>
              <a:tblGrid>
                <a:gridCol w="802277">
                  <a:extLst>
                    <a:ext uri="{9D8B030D-6E8A-4147-A177-3AD203B41FA5}">
                      <a16:colId xmlns:a16="http://schemas.microsoft.com/office/drawing/2014/main" val="290830420"/>
                    </a:ext>
                  </a:extLst>
                </a:gridCol>
                <a:gridCol w="4064363">
                  <a:extLst>
                    <a:ext uri="{9D8B030D-6E8A-4147-A177-3AD203B41FA5}">
                      <a16:colId xmlns:a16="http://schemas.microsoft.com/office/drawing/2014/main" val="1571458906"/>
                    </a:ext>
                  </a:extLst>
                </a:gridCol>
                <a:gridCol w="2230244">
                  <a:extLst>
                    <a:ext uri="{9D8B030D-6E8A-4147-A177-3AD203B41FA5}">
                      <a16:colId xmlns:a16="http://schemas.microsoft.com/office/drawing/2014/main" val="3488789447"/>
                    </a:ext>
                  </a:extLst>
                </a:gridCol>
                <a:gridCol w="4635376">
                  <a:extLst>
                    <a:ext uri="{9D8B030D-6E8A-4147-A177-3AD203B41FA5}">
                      <a16:colId xmlns:a16="http://schemas.microsoft.com/office/drawing/2014/main" val="2784992804"/>
                    </a:ext>
                  </a:extLst>
                </a:gridCol>
              </a:tblGrid>
              <a:tr h="483048">
                <a:tc>
                  <a:txBody>
                    <a:bodyPr/>
                    <a:lstStyle/>
                    <a:p>
                      <a:endParaRPr lang="en-US" sz="1800" dirty="0"/>
                    </a:p>
                  </a:txBody>
                  <a:tcPr/>
                </a:tc>
                <a:tc>
                  <a:txBody>
                    <a:bodyPr/>
                    <a:lstStyle/>
                    <a:p>
                      <a:r>
                        <a:rPr lang="en-US" sz="1800" dirty="0"/>
                        <a:t>Layer 1: Existing</a:t>
                      </a:r>
                    </a:p>
                  </a:txBody>
                  <a:tcPr/>
                </a:tc>
                <a:tc>
                  <a:txBody>
                    <a:bodyPr/>
                    <a:lstStyle/>
                    <a:p>
                      <a:r>
                        <a:rPr lang="en-US" sz="1800" dirty="0"/>
                        <a:t>Layer 2: Early Stage</a:t>
                      </a:r>
                    </a:p>
                  </a:txBody>
                  <a:tcPr/>
                </a:tc>
                <a:tc>
                  <a:txBody>
                    <a:bodyPr/>
                    <a:lstStyle/>
                    <a:p>
                      <a:r>
                        <a:rPr lang="en-US" sz="1800" dirty="0"/>
                        <a:t>Layer 3: Future Consideration</a:t>
                      </a:r>
                    </a:p>
                  </a:txBody>
                  <a:tcPr/>
                </a:tc>
                <a:extLst>
                  <a:ext uri="{0D108BD9-81ED-4DB2-BD59-A6C34878D82A}">
                    <a16:rowId xmlns:a16="http://schemas.microsoft.com/office/drawing/2014/main" val="3192829371"/>
                  </a:ext>
                </a:extLst>
              </a:tr>
              <a:tr h="206289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u="none" kern="1200" dirty="0">
                          <a:solidFill>
                            <a:schemeClr val="tx1"/>
                          </a:solidFill>
                          <a:effectLst/>
                          <a:latin typeface="+mn-lt"/>
                          <a:ea typeface="+mn-ea"/>
                          <a:cs typeface="+mn-cs"/>
                        </a:rPr>
                        <a:t>State Policy</a:t>
                      </a:r>
                    </a:p>
                  </a:txBody>
                  <a:tcPr/>
                </a:tc>
                <a:tc>
                  <a:txBody>
                    <a:bodyPr/>
                    <a:lstStyle/>
                    <a:p>
                      <a:r>
                        <a:rPr lang="en-US" sz="1800" dirty="0"/>
                        <a:t>No comprehensive statement of policy but significant building blocks in place:</a:t>
                      </a:r>
                    </a:p>
                    <a:p>
                      <a:pPr marL="285750" indent="-285750">
                        <a:buFont typeface="Arial" panose="020B0604020202020204" pitchFamily="34" charset="0"/>
                        <a:buChar char="•"/>
                      </a:pPr>
                      <a:r>
                        <a:rPr lang="en-US" sz="1800" dirty="0"/>
                        <a:t>Financial aid programs (WCG, CBS)</a:t>
                      </a:r>
                    </a:p>
                    <a:p>
                      <a:pPr marL="285750" indent="-285750">
                        <a:buFont typeface="Arial" panose="020B0604020202020204" pitchFamily="34" charset="0"/>
                        <a:buChar char="•"/>
                      </a:pPr>
                      <a:r>
                        <a:rPr lang="en-US" sz="1800" dirty="0"/>
                        <a:t>Tuition and Financial Aid levels linked </a:t>
                      </a:r>
                      <a:endParaRPr lang="en-US" sz="1800" b="0" u="none" kern="1200" dirty="0">
                        <a:solidFill>
                          <a:schemeClr val="dk1"/>
                        </a:solidFill>
                        <a:effectLst/>
                        <a:highlight>
                          <a:srgbClr val="FFFF00"/>
                        </a:highlight>
                        <a:latin typeface="+mn-lt"/>
                        <a:ea typeface="+mn-ea"/>
                        <a:cs typeface="+mn-cs"/>
                      </a:endParaRPr>
                    </a:p>
                    <a:p>
                      <a:pPr marL="285750" indent="-285750">
                        <a:buFont typeface="Arial" panose="020B0604020202020204" pitchFamily="34" charset="0"/>
                        <a:buChar char="•"/>
                      </a:pPr>
                      <a:r>
                        <a:rPr lang="en-US" sz="1800" b="0" u="none" kern="1200" dirty="0">
                          <a:solidFill>
                            <a:schemeClr val="tx1"/>
                          </a:solidFill>
                          <a:effectLst/>
                          <a:latin typeface="+mn-lt"/>
                          <a:ea typeface="+mn-ea"/>
                          <a:cs typeface="+mn-cs"/>
                        </a:rPr>
                        <a:t>Policy that retains tuition limits</a:t>
                      </a:r>
                    </a:p>
                    <a:p>
                      <a:pPr marL="285750" indent="-285750">
                        <a:buFont typeface="Arial" panose="020B0604020202020204" pitchFamily="34" charset="0"/>
                        <a:buChar char="•"/>
                      </a:pPr>
                      <a:r>
                        <a:rPr lang="en-US" sz="1800" b="0" u="none" kern="1200" dirty="0">
                          <a:solidFill>
                            <a:schemeClr val="tx1"/>
                          </a:solidFill>
                          <a:effectLst/>
                          <a:latin typeface="+mn-lt"/>
                          <a:ea typeface="+mn-ea"/>
                          <a:cs typeface="+mn-cs"/>
                        </a:rPr>
                        <a:t>Policy and financial aid to support undocumented students </a:t>
                      </a:r>
                    </a:p>
                  </a:txBody>
                  <a:tcPr/>
                </a:tc>
                <a:tc>
                  <a:txBody>
                    <a:bodyPr/>
                    <a:lstStyle/>
                    <a:p>
                      <a:pPr marL="0" indent="0">
                        <a:buFont typeface="Arial" panose="020B0604020202020204" pitchFamily="34" charset="0"/>
                        <a:buNone/>
                      </a:pPr>
                      <a:r>
                        <a:rPr lang="en-US" sz="1800" dirty="0"/>
                        <a:t>College Bound auto-enrollment</a:t>
                      </a:r>
                    </a:p>
                    <a:p>
                      <a:endParaRPr lang="en-US" sz="1800" dirty="0"/>
                    </a:p>
                  </a:txBody>
                  <a:tcPr/>
                </a:tc>
                <a:tc>
                  <a:txBody>
                    <a:bodyPr/>
                    <a:lstStyle/>
                    <a:p>
                      <a:pPr marL="285750" indent="-285750">
                        <a:buFont typeface="Arial" panose="020B0604020202020204" pitchFamily="34" charset="0"/>
                        <a:buChar char="•"/>
                      </a:pPr>
                      <a:r>
                        <a:rPr lang="en-US" sz="1800" dirty="0"/>
                        <a:t>Adopt a comprehensive statement of policy, with focus on students of color based on indicators</a:t>
                      </a:r>
                    </a:p>
                    <a:p>
                      <a:pPr marL="285750" indent="-285750">
                        <a:buFont typeface="Arial" panose="020B0604020202020204" pitchFamily="34" charset="0"/>
                        <a:buChar char="•"/>
                      </a:pPr>
                      <a:r>
                        <a:rPr lang="en-US" sz="1800" dirty="0"/>
                        <a:t>Connect household incomes to definition of affordability </a:t>
                      </a:r>
                    </a:p>
                  </a:txBody>
                  <a:tcPr/>
                </a:tc>
                <a:extLst>
                  <a:ext uri="{0D108BD9-81ED-4DB2-BD59-A6C34878D82A}">
                    <a16:rowId xmlns:a16="http://schemas.microsoft.com/office/drawing/2014/main" val="18819030"/>
                  </a:ext>
                </a:extLst>
              </a:tr>
              <a:tr h="1966750">
                <a:tc>
                  <a:txBody>
                    <a:bodyPr/>
                    <a:lstStyle/>
                    <a:p>
                      <a:pPr marL="0" indent="0">
                        <a:buFont typeface="Arial" panose="020B0604020202020204" pitchFamily="34" charset="0"/>
                        <a:buNone/>
                      </a:pPr>
                      <a:r>
                        <a:rPr lang="en-US" sz="1800" b="1" dirty="0"/>
                        <a:t>Work</a:t>
                      </a:r>
                    </a:p>
                  </a:txBody>
                  <a:tcPr/>
                </a:tc>
                <a:tc>
                  <a:txBody>
                    <a:bodyPr/>
                    <a:lstStyle/>
                    <a:p>
                      <a:pPr marL="285750" indent="-285750">
                        <a:buFont typeface="Arial" panose="020B0604020202020204" pitchFamily="34" charset="0"/>
                        <a:buChar char="•"/>
                      </a:pPr>
                      <a:r>
                        <a:rPr lang="en-US" sz="1800" dirty="0"/>
                        <a:t>12</a:t>
                      </a:r>
                      <a:r>
                        <a:rPr lang="en-US" sz="1800" baseline="30000" dirty="0"/>
                        <a:t>th</a:t>
                      </a:r>
                      <a:r>
                        <a:rPr lang="en-US" sz="1800" dirty="0"/>
                        <a:t> Year Campaign and other TA to support financial aid utilization</a:t>
                      </a:r>
                    </a:p>
                    <a:p>
                      <a:pPr marL="285750" indent="-285750">
                        <a:buFont typeface="Arial" panose="020B0604020202020204" pitchFamily="34" charset="0"/>
                        <a:buChar char="•"/>
                      </a:pPr>
                      <a:r>
                        <a:rPr lang="en-US" sz="1800" dirty="0"/>
                        <a:t>Otterbot and other direct-to-student outreach</a:t>
                      </a:r>
                    </a:p>
                    <a:p>
                      <a:pPr marL="285750" indent="-285750">
                        <a:buFont typeface="Arial" panose="020B0604020202020204" pitchFamily="34" charset="0"/>
                        <a:buChar char="•"/>
                      </a:pPr>
                      <a:r>
                        <a:rPr lang="en-US" sz="1800" dirty="0"/>
                        <a:t>Campus institutional aid</a:t>
                      </a:r>
                    </a:p>
                    <a:p>
                      <a:pPr marL="285750" indent="-285750">
                        <a:buFont typeface="Arial" panose="020B0604020202020204" pitchFamily="34" charset="0"/>
                        <a:buChar char="•"/>
                      </a:pPr>
                      <a:r>
                        <a:rPr lang="en-US" sz="1800" dirty="0"/>
                        <a:t>Community-based nonprofits (CSF, </a:t>
                      </a:r>
                      <a:r>
                        <a:rPr lang="en-US" sz="1800" dirty="0" err="1"/>
                        <a:t>etc</a:t>
                      </a:r>
                      <a:r>
                        <a:rPr lang="en-US" sz="18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t>Train the Trainer initiative for volunteers to help with FAFSA/WASFA apps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Enhanced student engagement (peer to peer mentoring) for WASFA/FAFSA</a:t>
                      </a:r>
                    </a:p>
                    <a:p>
                      <a:pPr marL="285750" indent="-285750">
                        <a:buFont typeface="Arial" panose="020B0604020202020204" pitchFamily="34" charset="0"/>
                        <a:buChar char="•"/>
                      </a:pPr>
                      <a:r>
                        <a:rPr lang="en-US" sz="1800" dirty="0"/>
                        <a:t>Engage local CBO/NFP’s that work with target populations</a:t>
                      </a:r>
                    </a:p>
                    <a:p>
                      <a:pPr marL="285750" indent="-285750">
                        <a:buFont typeface="Arial" panose="020B0604020202020204" pitchFamily="34" charset="0"/>
                        <a:buChar char="•"/>
                      </a:pPr>
                      <a:r>
                        <a:rPr lang="en-US" sz="1800" dirty="0"/>
                        <a:t>Engage students and families in shaping outreach and communications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Focus on supporting students of color, based on indicators</a:t>
                      </a:r>
                    </a:p>
                  </a:txBody>
                  <a:tcPr/>
                </a:tc>
                <a:extLst>
                  <a:ext uri="{0D108BD9-81ED-4DB2-BD59-A6C34878D82A}">
                    <a16:rowId xmlns:a16="http://schemas.microsoft.com/office/drawing/2014/main" val="4016483170"/>
                  </a:ext>
                </a:extLst>
              </a:tr>
            </a:tbl>
          </a:graphicData>
        </a:graphic>
      </p:graphicFrame>
      <p:sp>
        <p:nvSpPr>
          <p:cNvPr id="4" name="Slide Number Placeholder 3">
            <a:extLst>
              <a:ext uri="{FF2B5EF4-FFF2-40B4-BE49-F238E27FC236}">
                <a16:creationId xmlns:a16="http://schemas.microsoft.com/office/drawing/2014/main" id="{83E4D5AC-F71B-43E1-A0C7-986D213CB231}"/>
              </a:ext>
            </a:extLst>
          </p:cNvPr>
          <p:cNvSpPr>
            <a:spLocks noGrp="1"/>
          </p:cNvSpPr>
          <p:nvPr>
            <p:ph type="sldNum" sz="quarter" idx="12"/>
          </p:nvPr>
        </p:nvSpPr>
        <p:spPr/>
        <p:txBody>
          <a:bodyPr/>
          <a:lstStyle/>
          <a:p>
            <a:fld id="{6BE9C7BC-25E3-4AE9-B0D8-0ABCB8FA7E6F}" type="slidenum">
              <a:rPr lang="en-US" smtClean="0">
                <a:solidFill>
                  <a:srgbClr val="000000"/>
                </a:solidFill>
              </a:rPr>
              <a:pPr/>
              <a:t>11</a:t>
            </a:fld>
            <a:endParaRPr lang="en-US" dirty="0">
              <a:solidFill>
                <a:srgbClr val="000000"/>
              </a:solidFill>
            </a:endParaRPr>
          </a:p>
        </p:txBody>
      </p:sp>
    </p:spTree>
    <p:extLst>
      <p:ext uri="{BB962C8B-B14F-4D97-AF65-F5344CB8AC3E}">
        <p14:creationId xmlns:p14="http://schemas.microsoft.com/office/powerpoint/2010/main" val="720134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01A30-072C-4A0E-8255-648216A5F1CF}"/>
              </a:ext>
            </a:extLst>
          </p:cNvPr>
          <p:cNvSpPr>
            <a:spLocks noGrp="1"/>
          </p:cNvSpPr>
          <p:nvPr>
            <p:ph type="title"/>
          </p:nvPr>
        </p:nvSpPr>
        <p:spPr/>
        <p:txBody>
          <a:bodyPr/>
          <a:lstStyle/>
          <a:p>
            <a:r>
              <a:rPr lang="en-US" dirty="0"/>
              <a:t>Enrollment</a:t>
            </a:r>
          </a:p>
        </p:txBody>
      </p:sp>
    </p:spTree>
    <p:extLst>
      <p:ext uri="{BB962C8B-B14F-4D97-AF65-F5344CB8AC3E}">
        <p14:creationId xmlns:p14="http://schemas.microsoft.com/office/powerpoint/2010/main" val="190485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63A0E-EBE9-4BBF-9FEC-2348D077C517}"/>
              </a:ext>
            </a:extLst>
          </p:cNvPr>
          <p:cNvSpPr>
            <a:spLocks noGrp="1"/>
          </p:cNvSpPr>
          <p:nvPr>
            <p:ph type="title"/>
          </p:nvPr>
        </p:nvSpPr>
        <p:spPr/>
        <p:txBody>
          <a:bodyPr/>
          <a:lstStyle/>
          <a:p>
            <a:r>
              <a:rPr lang="en-US" dirty="0"/>
              <a:t>Enrollment: What did we hear from Students?</a:t>
            </a:r>
          </a:p>
        </p:txBody>
      </p:sp>
      <p:sp>
        <p:nvSpPr>
          <p:cNvPr id="3" name="Content Placeholder 2">
            <a:extLst>
              <a:ext uri="{FF2B5EF4-FFF2-40B4-BE49-F238E27FC236}">
                <a16:creationId xmlns:a16="http://schemas.microsoft.com/office/drawing/2014/main" id="{7679855B-22D8-4007-A64E-6B04F5F24EF3}"/>
              </a:ext>
            </a:extLst>
          </p:cNvPr>
          <p:cNvSpPr>
            <a:spLocks noGrp="1"/>
          </p:cNvSpPr>
          <p:nvPr>
            <p:ph idx="1"/>
          </p:nvPr>
        </p:nvSpPr>
        <p:spPr>
          <a:xfrm>
            <a:off x="274320" y="2544246"/>
            <a:ext cx="11643360" cy="2145430"/>
          </a:xfrm>
        </p:spPr>
        <p:txBody>
          <a:bodyPr>
            <a:normAutofit lnSpcReduction="10000"/>
          </a:bodyPr>
          <a:lstStyle/>
          <a:p>
            <a:pPr lvl="0"/>
            <a:r>
              <a:rPr lang="en-US" b="1" dirty="0"/>
              <a:t>Marketing &amp; advertising </a:t>
            </a:r>
            <a:r>
              <a:rPr lang="en-US" dirty="0"/>
              <a:t>the postsecondary opportunities that exist in a way that uses inclusive language and that speaks to all students is critical</a:t>
            </a:r>
            <a:r>
              <a:rPr lang="en-US" b="1" dirty="0"/>
              <a:t>. </a:t>
            </a:r>
          </a:p>
          <a:p>
            <a:pPr lvl="0"/>
            <a:r>
              <a:rPr lang="en-US" b="1" dirty="0"/>
              <a:t>Showing up and engaging with students </a:t>
            </a:r>
            <a:r>
              <a:rPr lang="en-US" dirty="0"/>
              <a:t>on a personal level about why they should go to college and how they can get there is important. </a:t>
            </a:r>
          </a:p>
          <a:p>
            <a:pPr lvl="0"/>
            <a:r>
              <a:rPr lang="en-US" b="1" dirty="0"/>
              <a:t>Volunteers and mentors </a:t>
            </a:r>
            <a:r>
              <a:rPr lang="en-US" dirty="0"/>
              <a:t>should be from the communities they seek to serve</a:t>
            </a:r>
          </a:p>
          <a:p>
            <a:pPr lvl="0"/>
            <a:endParaRPr lang="en-US" dirty="0"/>
          </a:p>
        </p:txBody>
      </p:sp>
      <p:sp>
        <p:nvSpPr>
          <p:cNvPr id="4" name="Slide Number Placeholder 3">
            <a:extLst>
              <a:ext uri="{FF2B5EF4-FFF2-40B4-BE49-F238E27FC236}">
                <a16:creationId xmlns:a16="http://schemas.microsoft.com/office/drawing/2014/main" id="{40931B84-35AE-49D3-B2D1-2E6F988F05E6}"/>
              </a:ext>
            </a:extLst>
          </p:cNvPr>
          <p:cNvSpPr>
            <a:spLocks noGrp="1"/>
          </p:cNvSpPr>
          <p:nvPr>
            <p:ph type="sldNum" sz="quarter" idx="12"/>
          </p:nvPr>
        </p:nvSpPr>
        <p:spPr/>
        <p:txBody>
          <a:bodyPr/>
          <a:lstStyle/>
          <a:p>
            <a:fld id="{6BE9C7BC-25E3-4AE9-B0D8-0ABCB8FA7E6F}" type="slidenum">
              <a:rPr lang="en-US" smtClean="0">
                <a:solidFill>
                  <a:srgbClr val="000000"/>
                </a:solidFill>
              </a:rPr>
              <a:pPr/>
              <a:t>13</a:t>
            </a:fld>
            <a:endParaRPr lang="en-US" dirty="0">
              <a:solidFill>
                <a:srgbClr val="000000"/>
              </a:solidFill>
            </a:endParaRPr>
          </a:p>
        </p:txBody>
      </p:sp>
    </p:spTree>
    <p:extLst>
      <p:ext uri="{BB962C8B-B14F-4D97-AF65-F5344CB8AC3E}">
        <p14:creationId xmlns:p14="http://schemas.microsoft.com/office/powerpoint/2010/main" val="3732749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63A0E-EBE9-4BBF-9FEC-2348D077C517}"/>
              </a:ext>
            </a:extLst>
          </p:cNvPr>
          <p:cNvSpPr>
            <a:spLocks noGrp="1"/>
          </p:cNvSpPr>
          <p:nvPr>
            <p:ph type="title"/>
          </p:nvPr>
        </p:nvSpPr>
        <p:spPr>
          <a:xfrm>
            <a:off x="1295399" y="255133"/>
            <a:ext cx="11029951" cy="925967"/>
          </a:xfrm>
        </p:spPr>
        <p:txBody>
          <a:bodyPr>
            <a:normAutofit/>
          </a:bodyPr>
          <a:lstStyle/>
          <a:p>
            <a:r>
              <a:rPr lang="en-US" dirty="0"/>
              <a:t>Enrollment: What did we hear from Stakeholders?</a:t>
            </a:r>
          </a:p>
        </p:txBody>
      </p:sp>
      <p:sp>
        <p:nvSpPr>
          <p:cNvPr id="3" name="Content Placeholder 2">
            <a:extLst>
              <a:ext uri="{FF2B5EF4-FFF2-40B4-BE49-F238E27FC236}">
                <a16:creationId xmlns:a16="http://schemas.microsoft.com/office/drawing/2014/main" id="{7679855B-22D8-4007-A64E-6B04F5F24EF3}"/>
              </a:ext>
            </a:extLst>
          </p:cNvPr>
          <p:cNvSpPr>
            <a:spLocks noGrp="1"/>
          </p:cNvSpPr>
          <p:nvPr>
            <p:ph idx="1"/>
          </p:nvPr>
        </p:nvSpPr>
        <p:spPr/>
        <p:txBody>
          <a:bodyPr>
            <a:normAutofit/>
          </a:bodyPr>
          <a:lstStyle/>
          <a:p>
            <a:pPr lvl="0"/>
            <a:r>
              <a:rPr lang="en-US" b="1" dirty="0"/>
              <a:t>Include parents, students, families</a:t>
            </a:r>
            <a:r>
              <a:rPr lang="en-US" dirty="0"/>
              <a:t>, community-based organizations, college access providers, employers in the work.</a:t>
            </a:r>
          </a:p>
          <a:p>
            <a:pPr lvl="0"/>
            <a:r>
              <a:rPr lang="en-US" b="1" dirty="0"/>
              <a:t>Consistent and quality messaging must reach educators, families and supporters; </a:t>
            </a:r>
            <a:r>
              <a:rPr lang="en-US" dirty="0"/>
              <a:t>despite the myriad of high-quality pathways in Washington, the system is complex and myths abound. </a:t>
            </a:r>
          </a:p>
          <a:p>
            <a:r>
              <a:rPr lang="en-US" b="1" dirty="0"/>
              <a:t>Engage with students earlier-</a:t>
            </a:r>
            <a:r>
              <a:rPr lang="en-US" dirty="0"/>
              <a:t> in elementary and middle school - to begin college and career readiness, and develop pathways.</a:t>
            </a:r>
          </a:p>
          <a:p>
            <a:pPr lvl="0"/>
            <a:r>
              <a:rPr lang="en-US" b="1" dirty="0"/>
              <a:t>Strengthen alignment throughout K12 and postsecondary,</a:t>
            </a:r>
            <a:r>
              <a:rPr lang="en-US" dirty="0"/>
              <a:t> building on existing efforts to align the multiple pathways for a more seamless &amp; student-friendly postsecondary transition. </a:t>
            </a:r>
          </a:p>
        </p:txBody>
      </p:sp>
      <p:sp>
        <p:nvSpPr>
          <p:cNvPr id="4" name="Slide Number Placeholder 3">
            <a:extLst>
              <a:ext uri="{FF2B5EF4-FFF2-40B4-BE49-F238E27FC236}">
                <a16:creationId xmlns:a16="http://schemas.microsoft.com/office/drawing/2014/main" id="{40931B84-35AE-49D3-B2D1-2E6F988F05E6}"/>
              </a:ext>
            </a:extLst>
          </p:cNvPr>
          <p:cNvSpPr>
            <a:spLocks noGrp="1"/>
          </p:cNvSpPr>
          <p:nvPr>
            <p:ph type="sldNum" sz="quarter" idx="12"/>
          </p:nvPr>
        </p:nvSpPr>
        <p:spPr/>
        <p:txBody>
          <a:bodyPr/>
          <a:lstStyle/>
          <a:p>
            <a:fld id="{6BE9C7BC-25E3-4AE9-B0D8-0ABCB8FA7E6F}" type="slidenum">
              <a:rPr lang="en-US" smtClean="0">
                <a:solidFill>
                  <a:srgbClr val="000000"/>
                </a:solidFill>
              </a:rPr>
              <a:pPr/>
              <a:t>14</a:t>
            </a:fld>
            <a:endParaRPr lang="en-US" dirty="0">
              <a:solidFill>
                <a:srgbClr val="000000"/>
              </a:solidFill>
            </a:endParaRPr>
          </a:p>
        </p:txBody>
      </p:sp>
    </p:spTree>
    <p:extLst>
      <p:ext uri="{BB962C8B-B14F-4D97-AF65-F5344CB8AC3E}">
        <p14:creationId xmlns:p14="http://schemas.microsoft.com/office/powerpoint/2010/main" val="1926751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9DC4E-9C78-475A-AF87-DE7FBD028FB2}"/>
              </a:ext>
            </a:extLst>
          </p:cNvPr>
          <p:cNvSpPr>
            <a:spLocks noGrp="1"/>
          </p:cNvSpPr>
          <p:nvPr>
            <p:ph type="title"/>
          </p:nvPr>
        </p:nvSpPr>
        <p:spPr/>
        <p:txBody>
          <a:bodyPr/>
          <a:lstStyle/>
          <a:p>
            <a:pPr algn="ctr"/>
            <a:r>
              <a:rPr lang="en-US" dirty="0"/>
              <a:t>Example of the three layers in Enrollment</a:t>
            </a:r>
          </a:p>
        </p:txBody>
      </p:sp>
      <p:graphicFrame>
        <p:nvGraphicFramePr>
          <p:cNvPr id="5" name="Table 5">
            <a:extLst>
              <a:ext uri="{FF2B5EF4-FFF2-40B4-BE49-F238E27FC236}">
                <a16:creationId xmlns:a16="http://schemas.microsoft.com/office/drawing/2014/main" id="{F776D3B8-EBC7-4962-9376-5183032DC5A4}"/>
              </a:ext>
            </a:extLst>
          </p:cNvPr>
          <p:cNvGraphicFramePr>
            <a:graphicFrameLocks noGrp="1"/>
          </p:cNvGraphicFramePr>
          <p:nvPr>
            <p:ph idx="1"/>
            <p:extLst>
              <p:ext uri="{D42A27DB-BD31-4B8C-83A1-F6EECF244321}">
                <p14:modId xmlns:p14="http://schemas.microsoft.com/office/powerpoint/2010/main" val="1859564228"/>
              </p:ext>
            </p:extLst>
          </p:nvPr>
        </p:nvGraphicFramePr>
        <p:xfrm>
          <a:off x="142240" y="1567939"/>
          <a:ext cx="11856720" cy="5152019"/>
        </p:xfrm>
        <a:graphic>
          <a:graphicData uri="http://schemas.openxmlformats.org/drawingml/2006/table">
            <a:tbl>
              <a:tblPr firstRow="1" bandRow="1">
                <a:tableStyleId>{5C22544A-7EE6-4342-B048-85BDC9FD1C3A}</a:tableStyleId>
              </a:tblPr>
              <a:tblGrid>
                <a:gridCol w="944013">
                  <a:extLst>
                    <a:ext uri="{9D8B030D-6E8A-4147-A177-3AD203B41FA5}">
                      <a16:colId xmlns:a16="http://schemas.microsoft.com/office/drawing/2014/main" val="290830420"/>
                    </a:ext>
                  </a:extLst>
                </a:gridCol>
                <a:gridCol w="3998703">
                  <a:extLst>
                    <a:ext uri="{9D8B030D-6E8A-4147-A177-3AD203B41FA5}">
                      <a16:colId xmlns:a16="http://schemas.microsoft.com/office/drawing/2014/main" val="1571458906"/>
                    </a:ext>
                  </a:extLst>
                </a:gridCol>
                <a:gridCol w="1996068">
                  <a:extLst>
                    <a:ext uri="{9D8B030D-6E8A-4147-A177-3AD203B41FA5}">
                      <a16:colId xmlns:a16="http://schemas.microsoft.com/office/drawing/2014/main" val="3488789447"/>
                    </a:ext>
                  </a:extLst>
                </a:gridCol>
                <a:gridCol w="4917936">
                  <a:extLst>
                    <a:ext uri="{9D8B030D-6E8A-4147-A177-3AD203B41FA5}">
                      <a16:colId xmlns:a16="http://schemas.microsoft.com/office/drawing/2014/main" val="2784992804"/>
                    </a:ext>
                  </a:extLst>
                </a:gridCol>
              </a:tblGrid>
              <a:tr h="618510">
                <a:tc>
                  <a:txBody>
                    <a:bodyPr/>
                    <a:lstStyle/>
                    <a:p>
                      <a:endParaRPr lang="en-US" sz="1800" dirty="0"/>
                    </a:p>
                  </a:txBody>
                  <a:tcPr/>
                </a:tc>
                <a:tc>
                  <a:txBody>
                    <a:bodyPr/>
                    <a:lstStyle/>
                    <a:p>
                      <a:r>
                        <a:rPr lang="en-US" sz="1800" dirty="0"/>
                        <a:t>Layer 1: Existing</a:t>
                      </a:r>
                    </a:p>
                  </a:txBody>
                  <a:tcPr/>
                </a:tc>
                <a:tc>
                  <a:txBody>
                    <a:bodyPr/>
                    <a:lstStyle/>
                    <a:p>
                      <a:r>
                        <a:rPr lang="en-US" sz="1800" dirty="0"/>
                        <a:t>Layer 2: Early Stage</a:t>
                      </a:r>
                    </a:p>
                  </a:txBody>
                  <a:tcPr/>
                </a:tc>
                <a:tc>
                  <a:txBody>
                    <a:bodyPr/>
                    <a:lstStyle/>
                    <a:p>
                      <a:r>
                        <a:rPr lang="en-US" sz="1800" dirty="0"/>
                        <a:t>Layer 3: Future Consideration</a:t>
                      </a:r>
                    </a:p>
                  </a:txBody>
                  <a:tcPr/>
                </a:tc>
                <a:extLst>
                  <a:ext uri="{0D108BD9-81ED-4DB2-BD59-A6C34878D82A}">
                    <a16:rowId xmlns:a16="http://schemas.microsoft.com/office/drawing/2014/main" val="3192829371"/>
                  </a:ext>
                </a:extLst>
              </a:tr>
              <a:tr h="273911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u="none" kern="1200" dirty="0">
                          <a:solidFill>
                            <a:schemeClr val="tx1"/>
                          </a:solidFill>
                          <a:effectLst/>
                          <a:latin typeface="+mn-lt"/>
                          <a:ea typeface="+mn-ea"/>
                          <a:cs typeface="+mn-cs"/>
                        </a:rPr>
                        <a:t>State Policy</a:t>
                      </a:r>
                    </a:p>
                  </a:txBody>
                  <a:tcPr/>
                </a:tc>
                <a:tc>
                  <a:txBody>
                    <a:bodyPr/>
                    <a:lstStyle/>
                    <a:p>
                      <a:r>
                        <a:rPr lang="en-US" sz="1800" dirty="0"/>
                        <a:t>No comprehensive statement of policy. Some building blocks in place:</a:t>
                      </a:r>
                    </a:p>
                    <a:p>
                      <a:pPr marL="285750" indent="-285750">
                        <a:buFont typeface="Arial" panose="020B0604020202020204" pitchFamily="34" charset="0"/>
                        <a:buChar char="•"/>
                      </a:pPr>
                      <a:r>
                        <a:rPr lang="en-US" sz="1800" dirty="0"/>
                        <a:t>K12 System working to integrate college and career readiness</a:t>
                      </a:r>
                    </a:p>
                    <a:p>
                      <a:pPr marL="285750" indent="-285750">
                        <a:buFont typeface="Arial" panose="020B0604020202020204" pitchFamily="34" charset="0"/>
                        <a:buChar char="•"/>
                      </a:pPr>
                      <a:r>
                        <a:rPr lang="en-US" sz="1800" dirty="0"/>
                        <a:t>4yr and 2yr IHE’s trend to adopt student-centered policies with alternative placement and admissions practices</a:t>
                      </a:r>
                    </a:p>
                    <a:p>
                      <a:pPr marL="285750" indent="-285750">
                        <a:buFont typeface="Arial" panose="020B0604020202020204" pitchFamily="34" charset="0"/>
                        <a:buChar char="•"/>
                      </a:pPr>
                      <a:r>
                        <a:rPr lang="en-US" sz="1800" dirty="0"/>
                        <a:t>Significant investment in dual credit programs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Dual Credit Task Force</a:t>
                      </a:r>
                    </a:p>
                    <a:p>
                      <a:endParaRPr lang="en-US" sz="1800" dirty="0"/>
                    </a:p>
                  </a:txBody>
                  <a:tcPr/>
                </a:tc>
                <a:tc>
                  <a:txBody>
                    <a:bodyPr/>
                    <a:lstStyle/>
                    <a:p>
                      <a:pPr marL="285750" indent="-285750">
                        <a:buFont typeface="Arial" panose="020B0604020202020204" pitchFamily="34" charset="0"/>
                        <a:buChar char="•"/>
                      </a:pPr>
                      <a:r>
                        <a:rPr lang="en-US" sz="1800" dirty="0"/>
                        <a:t>Adopt comprehensive statement of policy with focus on students of color, based on indicators</a:t>
                      </a:r>
                    </a:p>
                    <a:p>
                      <a:pPr marL="285750" lvl="0" indent="-285750">
                        <a:buFont typeface="Arial" panose="020B0604020202020204" pitchFamily="34" charset="0"/>
                        <a:buChar char="•"/>
                      </a:pPr>
                      <a:r>
                        <a:rPr lang="en-US" sz="1800" dirty="0"/>
                        <a:t>Support classroom teachers, parents and other influencers</a:t>
                      </a:r>
                    </a:p>
                    <a:p>
                      <a:pPr marL="285750" indent="-285750">
                        <a:buFont typeface="Arial" panose="020B0604020202020204" pitchFamily="34" charset="0"/>
                        <a:buChar char="•"/>
                      </a:pPr>
                      <a:r>
                        <a:rPr lang="en-US" sz="1800" kern="1200" dirty="0">
                          <a:solidFill>
                            <a:schemeClr val="dk1"/>
                          </a:solidFill>
                          <a:effectLst/>
                          <a:latin typeface="+mn-lt"/>
                          <a:ea typeface="+mn-ea"/>
                          <a:cs typeface="+mn-cs"/>
                        </a:rPr>
                        <a:t>Statewide volunteer student success coaching program </a:t>
                      </a:r>
                    </a:p>
                    <a:p>
                      <a:pPr marL="285750" indent="-285750">
                        <a:buFont typeface="Arial" panose="020B0604020202020204" pitchFamily="34" charset="0"/>
                        <a:buChar char="•"/>
                      </a:pPr>
                      <a:r>
                        <a:rPr lang="en-US" sz="1800" kern="1200" dirty="0">
                          <a:solidFill>
                            <a:schemeClr val="dk1"/>
                          </a:solidFill>
                          <a:effectLst/>
                          <a:latin typeface="+mn-lt"/>
                          <a:ea typeface="+mn-ea"/>
                          <a:cs typeface="+mn-cs"/>
                        </a:rPr>
                        <a:t>Close equity participation gaps in dual credit &amp; improve credential pathways with student accumulation of meaningful, transferable college credits through dual credit programs </a:t>
                      </a:r>
                      <a:endParaRPr lang="en-US" sz="1800" dirty="0"/>
                    </a:p>
                  </a:txBody>
                  <a:tcPr/>
                </a:tc>
                <a:extLst>
                  <a:ext uri="{0D108BD9-81ED-4DB2-BD59-A6C34878D82A}">
                    <a16:rowId xmlns:a16="http://schemas.microsoft.com/office/drawing/2014/main" val="18819030"/>
                  </a:ext>
                </a:extLst>
              </a:tr>
              <a:tr h="1677299">
                <a:tc>
                  <a:txBody>
                    <a:bodyPr/>
                    <a:lstStyle/>
                    <a:p>
                      <a:pPr marL="0" indent="0">
                        <a:buFont typeface="Arial" panose="020B0604020202020204" pitchFamily="34" charset="0"/>
                        <a:buNone/>
                      </a:pPr>
                      <a:r>
                        <a:rPr lang="en-US" sz="1800" b="1" dirty="0"/>
                        <a:t>Work</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College and Career Compass to re-engage working-age adults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12</a:t>
                      </a:r>
                      <a:r>
                        <a:rPr lang="en-US" sz="1800" baseline="30000" dirty="0"/>
                        <a:t>th</a:t>
                      </a:r>
                      <a:r>
                        <a:rPr lang="en-US" sz="1800" dirty="0"/>
                        <a:t> Year Campaign </a:t>
                      </a:r>
                      <a:r>
                        <a:rPr lang="en-US" sz="1800" kern="1200" dirty="0">
                          <a:solidFill>
                            <a:schemeClr val="dk1"/>
                          </a:solidFill>
                          <a:effectLst/>
                          <a:latin typeface="+mn-lt"/>
                          <a:ea typeface="+mn-ea"/>
                          <a:cs typeface="+mn-cs"/>
                        </a:rPr>
                        <a:t>and nonprofit groups such as the College Success Foundation </a:t>
                      </a:r>
                      <a:r>
                        <a:rPr lang="en-US" sz="1800" dirty="0"/>
                        <a:t>support college readiness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t>Strengthen the Compass tool to include labor market information</a:t>
                      </a:r>
                      <a:endParaRPr lang="en-US" sz="1800" dirty="0">
                        <a:highlight>
                          <a:srgbClr val="FFFF00"/>
                        </a:highlight>
                      </a:endParaRPr>
                    </a:p>
                  </a:txBody>
                  <a:tcPr/>
                </a:tc>
                <a:tc>
                  <a:txBody>
                    <a:bodyPr/>
                    <a:lstStyle/>
                    <a:p>
                      <a:pPr marL="285750" indent="-285750">
                        <a:buFont typeface="Arial" panose="020B0604020202020204" pitchFamily="34" charset="0"/>
                        <a:buChar char="•"/>
                      </a:pPr>
                      <a:r>
                        <a:rPr lang="en-US" sz="1800" dirty="0"/>
                        <a:t>Engage students and families in shaping outreach and communications</a:t>
                      </a:r>
                    </a:p>
                    <a:p>
                      <a:pPr marL="285750" indent="-285750">
                        <a:buFont typeface="Arial" panose="020B0604020202020204" pitchFamily="34" charset="0"/>
                        <a:buChar char="•"/>
                      </a:pPr>
                      <a:r>
                        <a:rPr lang="en-US" sz="1800" dirty="0"/>
                        <a:t>Focus on students of color, based on indicators</a:t>
                      </a:r>
                    </a:p>
                    <a:p>
                      <a:pPr marL="285750" indent="-285750">
                        <a:buFont typeface="Arial" panose="020B0604020202020204" pitchFamily="34" charset="0"/>
                        <a:buChar char="•"/>
                      </a:pPr>
                      <a:r>
                        <a:rPr lang="en-US" sz="1800" dirty="0"/>
                        <a:t>Provide individualized guidance to returning adults with significant barriers</a:t>
                      </a:r>
                    </a:p>
                  </a:txBody>
                  <a:tcPr/>
                </a:tc>
                <a:extLst>
                  <a:ext uri="{0D108BD9-81ED-4DB2-BD59-A6C34878D82A}">
                    <a16:rowId xmlns:a16="http://schemas.microsoft.com/office/drawing/2014/main" val="4016483170"/>
                  </a:ext>
                </a:extLst>
              </a:tr>
            </a:tbl>
          </a:graphicData>
        </a:graphic>
      </p:graphicFrame>
      <p:sp>
        <p:nvSpPr>
          <p:cNvPr id="4" name="Slide Number Placeholder 3">
            <a:extLst>
              <a:ext uri="{FF2B5EF4-FFF2-40B4-BE49-F238E27FC236}">
                <a16:creationId xmlns:a16="http://schemas.microsoft.com/office/drawing/2014/main" id="{83E4D5AC-F71B-43E1-A0C7-986D213CB231}"/>
              </a:ext>
            </a:extLst>
          </p:cNvPr>
          <p:cNvSpPr>
            <a:spLocks noGrp="1"/>
          </p:cNvSpPr>
          <p:nvPr>
            <p:ph type="sldNum" sz="quarter" idx="12"/>
          </p:nvPr>
        </p:nvSpPr>
        <p:spPr/>
        <p:txBody>
          <a:bodyPr/>
          <a:lstStyle/>
          <a:p>
            <a:fld id="{6BE9C7BC-25E3-4AE9-B0D8-0ABCB8FA7E6F}" type="slidenum">
              <a:rPr lang="en-US" smtClean="0">
                <a:solidFill>
                  <a:srgbClr val="000000"/>
                </a:solidFill>
              </a:rPr>
              <a:pPr/>
              <a:t>15</a:t>
            </a:fld>
            <a:endParaRPr lang="en-US" dirty="0">
              <a:solidFill>
                <a:srgbClr val="000000"/>
              </a:solidFill>
            </a:endParaRPr>
          </a:p>
        </p:txBody>
      </p:sp>
    </p:spTree>
    <p:extLst>
      <p:ext uri="{BB962C8B-B14F-4D97-AF65-F5344CB8AC3E}">
        <p14:creationId xmlns:p14="http://schemas.microsoft.com/office/powerpoint/2010/main" val="3889503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01A30-072C-4A0E-8255-648216A5F1CF}"/>
              </a:ext>
            </a:extLst>
          </p:cNvPr>
          <p:cNvSpPr>
            <a:spLocks noGrp="1"/>
          </p:cNvSpPr>
          <p:nvPr>
            <p:ph type="title"/>
          </p:nvPr>
        </p:nvSpPr>
        <p:spPr/>
        <p:txBody>
          <a:bodyPr/>
          <a:lstStyle/>
          <a:p>
            <a:r>
              <a:rPr lang="en-US" dirty="0"/>
              <a:t>Student Supports</a:t>
            </a:r>
          </a:p>
        </p:txBody>
      </p:sp>
    </p:spTree>
    <p:extLst>
      <p:ext uri="{BB962C8B-B14F-4D97-AF65-F5344CB8AC3E}">
        <p14:creationId xmlns:p14="http://schemas.microsoft.com/office/powerpoint/2010/main" val="4081992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63A0E-EBE9-4BBF-9FEC-2348D077C517}"/>
              </a:ext>
            </a:extLst>
          </p:cNvPr>
          <p:cNvSpPr>
            <a:spLocks noGrp="1"/>
          </p:cNvSpPr>
          <p:nvPr>
            <p:ph type="title"/>
          </p:nvPr>
        </p:nvSpPr>
        <p:spPr/>
        <p:txBody>
          <a:bodyPr>
            <a:normAutofit fontScale="90000"/>
          </a:bodyPr>
          <a:lstStyle/>
          <a:p>
            <a:r>
              <a:rPr lang="en-US" dirty="0"/>
              <a:t>Student Supports: What did we hear from Students?</a:t>
            </a:r>
          </a:p>
        </p:txBody>
      </p:sp>
      <p:sp>
        <p:nvSpPr>
          <p:cNvPr id="4" name="Slide Number Placeholder 3">
            <a:extLst>
              <a:ext uri="{FF2B5EF4-FFF2-40B4-BE49-F238E27FC236}">
                <a16:creationId xmlns:a16="http://schemas.microsoft.com/office/drawing/2014/main" id="{40931B84-35AE-49D3-B2D1-2E6F988F05E6}"/>
              </a:ext>
            </a:extLst>
          </p:cNvPr>
          <p:cNvSpPr>
            <a:spLocks noGrp="1"/>
          </p:cNvSpPr>
          <p:nvPr>
            <p:ph type="sldNum" sz="quarter" idx="12"/>
          </p:nvPr>
        </p:nvSpPr>
        <p:spPr/>
        <p:txBody>
          <a:bodyPr/>
          <a:lstStyle/>
          <a:p>
            <a:fld id="{6BE9C7BC-25E3-4AE9-B0D8-0ABCB8FA7E6F}" type="slidenum">
              <a:rPr lang="en-US" smtClean="0">
                <a:solidFill>
                  <a:srgbClr val="000000"/>
                </a:solidFill>
              </a:rPr>
              <a:pPr/>
              <a:t>17</a:t>
            </a:fld>
            <a:endParaRPr lang="en-US" dirty="0">
              <a:solidFill>
                <a:srgbClr val="000000"/>
              </a:solidFill>
            </a:endParaRPr>
          </a:p>
        </p:txBody>
      </p:sp>
      <p:sp>
        <p:nvSpPr>
          <p:cNvPr id="6" name="Content Placeholder 2">
            <a:extLst>
              <a:ext uri="{FF2B5EF4-FFF2-40B4-BE49-F238E27FC236}">
                <a16:creationId xmlns:a16="http://schemas.microsoft.com/office/drawing/2014/main" id="{9CE10613-38CE-4AAF-8300-6AEBC6FBDD16}"/>
              </a:ext>
            </a:extLst>
          </p:cNvPr>
          <p:cNvSpPr txBox="1">
            <a:spLocks/>
          </p:cNvSpPr>
          <p:nvPr/>
        </p:nvSpPr>
        <p:spPr>
          <a:xfrm>
            <a:off x="655320" y="2307590"/>
            <a:ext cx="10881360" cy="2701289"/>
          </a:xfrm>
          <a:prstGeom prst="rect">
            <a:avLst/>
          </a:prstGeom>
        </p:spPr>
        <p:txBody>
          <a:bodyPr vert="horz" lIns="91440" tIns="45720" rIns="91440" bIns="45720" rtlCol="0">
            <a:no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b="1" dirty="0"/>
              <a:t>Centralized resource locations </a:t>
            </a:r>
            <a:r>
              <a:rPr lang="en-US" dirty="0"/>
              <a:t>on campus for comprehensive advising is needed, especially for English language learners.</a:t>
            </a:r>
          </a:p>
          <a:p>
            <a:r>
              <a:rPr lang="en-US" b="1" dirty="0"/>
              <a:t>Investments need to be made for in-person support/interventions, </a:t>
            </a:r>
            <a:r>
              <a:rPr lang="en-US" dirty="0"/>
              <a:t>to compliment tech solutions that can offer coaching/advising for basic info.</a:t>
            </a:r>
            <a:endParaRPr lang="en-US" b="1" dirty="0"/>
          </a:p>
          <a:p>
            <a:pPr lvl="0"/>
            <a:r>
              <a:rPr lang="en-US" b="1" dirty="0"/>
              <a:t>The barriers for students to access public benefits are significant</a:t>
            </a:r>
            <a:r>
              <a:rPr lang="en-US" dirty="0"/>
              <a:t>, i.e. the 20hr work requirement for students prevents students from accessing SNAP </a:t>
            </a:r>
          </a:p>
        </p:txBody>
      </p:sp>
    </p:spTree>
    <p:extLst>
      <p:ext uri="{BB962C8B-B14F-4D97-AF65-F5344CB8AC3E}">
        <p14:creationId xmlns:p14="http://schemas.microsoft.com/office/powerpoint/2010/main" val="2377564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63A0E-EBE9-4BBF-9FEC-2348D077C517}"/>
              </a:ext>
            </a:extLst>
          </p:cNvPr>
          <p:cNvSpPr>
            <a:spLocks noGrp="1"/>
          </p:cNvSpPr>
          <p:nvPr>
            <p:ph type="title"/>
          </p:nvPr>
        </p:nvSpPr>
        <p:spPr>
          <a:xfrm>
            <a:off x="1295399" y="255133"/>
            <a:ext cx="11029951" cy="925967"/>
          </a:xfrm>
        </p:spPr>
        <p:txBody>
          <a:bodyPr>
            <a:normAutofit fontScale="90000"/>
          </a:bodyPr>
          <a:lstStyle/>
          <a:p>
            <a:r>
              <a:rPr lang="en-US" dirty="0"/>
              <a:t>Student Supports: What did we hear from stakeholders?</a:t>
            </a:r>
          </a:p>
        </p:txBody>
      </p:sp>
      <p:sp>
        <p:nvSpPr>
          <p:cNvPr id="3" name="Content Placeholder 2">
            <a:extLst>
              <a:ext uri="{FF2B5EF4-FFF2-40B4-BE49-F238E27FC236}">
                <a16:creationId xmlns:a16="http://schemas.microsoft.com/office/drawing/2014/main" id="{7679855B-22D8-4007-A64E-6B04F5F24EF3}"/>
              </a:ext>
            </a:extLst>
          </p:cNvPr>
          <p:cNvSpPr>
            <a:spLocks noGrp="1"/>
          </p:cNvSpPr>
          <p:nvPr>
            <p:ph idx="1"/>
          </p:nvPr>
        </p:nvSpPr>
        <p:spPr>
          <a:xfrm>
            <a:off x="438150" y="1828800"/>
            <a:ext cx="10458450" cy="4476750"/>
          </a:xfrm>
        </p:spPr>
        <p:txBody>
          <a:bodyPr>
            <a:normAutofit fontScale="85000" lnSpcReduction="20000"/>
          </a:bodyPr>
          <a:lstStyle/>
          <a:p>
            <a:pPr lvl="0"/>
            <a:r>
              <a:rPr lang="en-US" b="1" dirty="0"/>
              <a:t>Expand student supports scope to include</a:t>
            </a:r>
            <a:r>
              <a:rPr lang="en-US" dirty="0"/>
              <a:t> childcare, mental healthcare, and supporting students with documented disabilities</a:t>
            </a:r>
          </a:p>
          <a:p>
            <a:r>
              <a:rPr lang="en-US" b="1" dirty="0"/>
              <a:t>Do student supports connect with advising?</a:t>
            </a:r>
            <a:r>
              <a:rPr lang="en-US" dirty="0"/>
              <a:t> Some programs like TRIO have integrated supports, could state funding be connected to that kind of comprehensive and preventative/proactive work?</a:t>
            </a:r>
          </a:p>
          <a:p>
            <a:r>
              <a:rPr lang="en-US" b="1" dirty="0"/>
              <a:t>Equity centered approach to service and resources, embedded within systems </a:t>
            </a:r>
            <a:r>
              <a:rPr lang="en-US" dirty="0"/>
              <a:t>– Washington must recognize and address how existing systems exclude post-traditional (students not directly from K12) and traditionally marginalized students </a:t>
            </a:r>
          </a:p>
          <a:p>
            <a:r>
              <a:rPr lang="en-US" b="1" dirty="0"/>
              <a:t>Campuses need to connect siloed services </a:t>
            </a:r>
            <a:r>
              <a:rPr lang="en-US" dirty="0"/>
              <a:t>and create spaces on campus where all services can be accessed. </a:t>
            </a:r>
          </a:p>
          <a:p>
            <a:r>
              <a:rPr lang="en-US" b="1" dirty="0"/>
              <a:t>Evaluate current support systems </a:t>
            </a:r>
            <a:r>
              <a:rPr lang="en-US" dirty="0"/>
              <a:t>to learn which systems work best to expand the capability to serve more students. </a:t>
            </a:r>
          </a:p>
          <a:p>
            <a:pPr lvl="0"/>
            <a:r>
              <a:rPr lang="en-US" b="1" dirty="0"/>
              <a:t>Relationship building </a:t>
            </a:r>
            <a:r>
              <a:rPr lang="en-US" dirty="0"/>
              <a:t>is key to addressing non-academic supports for students</a:t>
            </a:r>
          </a:p>
          <a:p>
            <a:pPr lvl="0"/>
            <a:r>
              <a:rPr lang="en-US" b="1" dirty="0"/>
              <a:t>Stigma, stereotype threat, and fear of public charge are real barriers </a:t>
            </a:r>
            <a:r>
              <a:rPr lang="en-US" dirty="0"/>
              <a:t>that need to be addressed. </a:t>
            </a:r>
          </a:p>
          <a:p>
            <a:pPr lvl="0"/>
            <a:endParaRPr lang="en-US" dirty="0"/>
          </a:p>
          <a:p>
            <a:pPr lvl="0"/>
            <a:endParaRPr lang="en-US" dirty="0"/>
          </a:p>
        </p:txBody>
      </p:sp>
      <p:sp>
        <p:nvSpPr>
          <p:cNvPr id="4" name="Slide Number Placeholder 3">
            <a:extLst>
              <a:ext uri="{FF2B5EF4-FFF2-40B4-BE49-F238E27FC236}">
                <a16:creationId xmlns:a16="http://schemas.microsoft.com/office/drawing/2014/main" id="{40931B84-35AE-49D3-B2D1-2E6F988F05E6}"/>
              </a:ext>
            </a:extLst>
          </p:cNvPr>
          <p:cNvSpPr>
            <a:spLocks noGrp="1"/>
          </p:cNvSpPr>
          <p:nvPr>
            <p:ph type="sldNum" sz="quarter" idx="12"/>
          </p:nvPr>
        </p:nvSpPr>
        <p:spPr/>
        <p:txBody>
          <a:bodyPr/>
          <a:lstStyle/>
          <a:p>
            <a:fld id="{6BE9C7BC-25E3-4AE9-B0D8-0ABCB8FA7E6F}" type="slidenum">
              <a:rPr lang="en-US" smtClean="0">
                <a:solidFill>
                  <a:srgbClr val="000000"/>
                </a:solidFill>
              </a:rPr>
              <a:pPr/>
              <a:t>18</a:t>
            </a:fld>
            <a:endParaRPr lang="en-US" dirty="0">
              <a:solidFill>
                <a:srgbClr val="000000"/>
              </a:solidFill>
            </a:endParaRPr>
          </a:p>
        </p:txBody>
      </p:sp>
    </p:spTree>
    <p:extLst>
      <p:ext uri="{BB962C8B-B14F-4D97-AF65-F5344CB8AC3E}">
        <p14:creationId xmlns:p14="http://schemas.microsoft.com/office/powerpoint/2010/main" val="2303884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9DC4E-9C78-475A-AF87-DE7FBD028FB2}"/>
              </a:ext>
            </a:extLst>
          </p:cNvPr>
          <p:cNvSpPr>
            <a:spLocks noGrp="1"/>
          </p:cNvSpPr>
          <p:nvPr>
            <p:ph type="title"/>
          </p:nvPr>
        </p:nvSpPr>
        <p:spPr/>
        <p:txBody>
          <a:bodyPr/>
          <a:lstStyle/>
          <a:p>
            <a:r>
              <a:rPr lang="en-US" dirty="0"/>
              <a:t>Example of the three layers in Student Supports</a:t>
            </a:r>
          </a:p>
        </p:txBody>
      </p:sp>
      <p:graphicFrame>
        <p:nvGraphicFramePr>
          <p:cNvPr id="5" name="Table 5">
            <a:extLst>
              <a:ext uri="{FF2B5EF4-FFF2-40B4-BE49-F238E27FC236}">
                <a16:creationId xmlns:a16="http://schemas.microsoft.com/office/drawing/2014/main" id="{F776D3B8-EBC7-4962-9376-5183032DC5A4}"/>
              </a:ext>
            </a:extLst>
          </p:cNvPr>
          <p:cNvGraphicFramePr>
            <a:graphicFrameLocks noGrp="1"/>
          </p:cNvGraphicFramePr>
          <p:nvPr>
            <p:ph idx="1"/>
            <p:extLst>
              <p:ext uri="{D42A27DB-BD31-4B8C-83A1-F6EECF244321}">
                <p14:modId xmlns:p14="http://schemas.microsoft.com/office/powerpoint/2010/main" val="121921873"/>
              </p:ext>
            </p:extLst>
          </p:nvPr>
        </p:nvGraphicFramePr>
        <p:xfrm>
          <a:off x="147010" y="1610936"/>
          <a:ext cx="11897979" cy="4948831"/>
        </p:xfrm>
        <a:graphic>
          <a:graphicData uri="http://schemas.openxmlformats.org/drawingml/2006/table">
            <a:tbl>
              <a:tblPr firstRow="1" bandRow="1">
                <a:tableStyleId>{5C22544A-7EE6-4342-B048-85BDC9FD1C3A}</a:tableStyleId>
              </a:tblPr>
              <a:tblGrid>
                <a:gridCol w="771738">
                  <a:extLst>
                    <a:ext uri="{9D8B030D-6E8A-4147-A177-3AD203B41FA5}">
                      <a16:colId xmlns:a16="http://schemas.microsoft.com/office/drawing/2014/main" val="290830420"/>
                    </a:ext>
                  </a:extLst>
                </a:gridCol>
                <a:gridCol w="4712618">
                  <a:extLst>
                    <a:ext uri="{9D8B030D-6E8A-4147-A177-3AD203B41FA5}">
                      <a16:colId xmlns:a16="http://schemas.microsoft.com/office/drawing/2014/main" val="1571458906"/>
                    </a:ext>
                  </a:extLst>
                </a:gridCol>
                <a:gridCol w="1819321">
                  <a:extLst>
                    <a:ext uri="{9D8B030D-6E8A-4147-A177-3AD203B41FA5}">
                      <a16:colId xmlns:a16="http://schemas.microsoft.com/office/drawing/2014/main" val="3488789447"/>
                    </a:ext>
                  </a:extLst>
                </a:gridCol>
                <a:gridCol w="4594302">
                  <a:extLst>
                    <a:ext uri="{9D8B030D-6E8A-4147-A177-3AD203B41FA5}">
                      <a16:colId xmlns:a16="http://schemas.microsoft.com/office/drawing/2014/main" val="2784992804"/>
                    </a:ext>
                  </a:extLst>
                </a:gridCol>
              </a:tblGrid>
              <a:tr h="595481">
                <a:tc>
                  <a:txBody>
                    <a:bodyPr/>
                    <a:lstStyle/>
                    <a:p>
                      <a:endParaRPr lang="en-US" sz="1800" dirty="0"/>
                    </a:p>
                  </a:txBody>
                  <a:tcPr/>
                </a:tc>
                <a:tc>
                  <a:txBody>
                    <a:bodyPr/>
                    <a:lstStyle/>
                    <a:p>
                      <a:r>
                        <a:rPr lang="en-US" sz="1800" dirty="0"/>
                        <a:t>Layer 1: Existing</a:t>
                      </a:r>
                    </a:p>
                  </a:txBody>
                  <a:tcPr/>
                </a:tc>
                <a:tc>
                  <a:txBody>
                    <a:bodyPr/>
                    <a:lstStyle/>
                    <a:p>
                      <a:r>
                        <a:rPr lang="en-US" sz="1800" dirty="0"/>
                        <a:t>Layer 2: Early Stage</a:t>
                      </a:r>
                    </a:p>
                  </a:txBody>
                  <a:tcPr/>
                </a:tc>
                <a:tc>
                  <a:txBody>
                    <a:bodyPr/>
                    <a:lstStyle/>
                    <a:p>
                      <a:r>
                        <a:rPr lang="en-US" sz="1800" dirty="0"/>
                        <a:t>Layer 3: Future Consideration</a:t>
                      </a:r>
                    </a:p>
                  </a:txBody>
                  <a:tcPr/>
                </a:tc>
                <a:extLst>
                  <a:ext uri="{0D108BD9-81ED-4DB2-BD59-A6C34878D82A}">
                    <a16:rowId xmlns:a16="http://schemas.microsoft.com/office/drawing/2014/main" val="3192829371"/>
                  </a:ext>
                </a:extLst>
              </a:tr>
              <a:tr h="1871512">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u="none" kern="1200" dirty="0">
                          <a:solidFill>
                            <a:schemeClr val="tx1"/>
                          </a:solidFill>
                          <a:effectLst/>
                          <a:latin typeface="+mn-lt"/>
                          <a:ea typeface="+mn-ea"/>
                          <a:cs typeface="+mn-cs"/>
                        </a:rPr>
                        <a:t>State Policy</a:t>
                      </a:r>
                    </a:p>
                  </a:txBody>
                  <a:tcPr/>
                </a:tc>
                <a:tc>
                  <a:txBody>
                    <a:bodyPr/>
                    <a:lstStyle/>
                    <a:p>
                      <a:r>
                        <a:rPr lang="en-US" sz="1800" dirty="0"/>
                        <a:t>No policy statement; limited building blocks in place: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u="none" kern="1200" dirty="0">
                          <a:solidFill>
                            <a:schemeClr val="tx1"/>
                          </a:solidFill>
                          <a:effectLst/>
                          <a:latin typeface="+mn-lt"/>
                          <a:ea typeface="+mn-ea"/>
                          <a:cs typeface="+mn-cs"/>
                        </a:rPr>
                        <a:t>Recent modest investments in the 2-year institutions to address costs beyond tuition and fees </a:t>
                      </a:r>
                      <a:r>
                        <a:rPr lang="en-US" sz="1800" b="0" i="0" kern="1200" dirty="0">
                          <a:solidFill>
                            <a:schemeClr val="dk1"/>
                          </a:solidFill>
                          <a:effectLst/>
                          <a:latin typeface="+mn-lt"/>
                          <a:ea typeface="+mn-ea"/>
                          <a:cs typeface="+mn-cs"/>
                        </a:rPr>
                        <a:t>established under </a:t>
                      </a:r>
                      <a:r>
                        <a:rPr lang="en-US" sz="1800" b="0" i="0" u="none" strike="noStrike" kern="1200" dirty="0">
                          <a:solidFill>
                            <a:schemeClr val="dk1"/>
                          </a:solidFill>
                          <a:effectLst/>
                          <a:latin typeface="+mn-lt"/>
                          <a:ea typeface="+mn-ea"/>
                          <a:cs typeface="+mn-cs"/>
                          <a:hlinkClick r:id="rId3"/>
                        </a:rPr>
                        <a:t>2S HB 1893</a:t>
                      </a:r>
                      <a:r>
                        <a:rPr lang="en-US" sz="1800" b="0" i="0" u="none" strike="noStrike" kern="1200" dirty="0">
                          <a:solidFill>
                            <a:schemeClr val="dk1"/>
                          </a:solidFill>
                          <a:effectLst/>
                          <a:latin typeface="+mn-lt"/>
                          <a:ea typeface="+mn-ea"/>
                          <a:cs typeface="+mn-cs"/>
                        </a:rPr>
                        <a:t> </a:t>
                      </a:r>
                      <a:endParaRPr lang="en-US" sz="1800" dirty="0"/>
                    </a:p>
                  </a:txBody>
                  <a:tcPr/>
                </a:tc>
                <a:tc>
                  <a:txBody>
                    <a:bodyPr/>
                    <a:lstStyle/>
                    <a:p>
                      <a:endParaRPr lang="en-US" sz="1800" dirty="0">
                        <a:highlight>
                          <a:srgbClr val="FFFF00"/>
                        </a:highligh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t>Adopt a comprehensive statement of policy with focus on supporting students of color, based on indicators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Establish baseline data to identify postsecondary students’ basic needs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kern="1200" dirty="0">
                          <a:solidFill>
                            <a:schemeClr val="dk1"/>
                          </a:solidFill>
                          <a:effectLst/>
                          <a:latin typeface="+mn-lt"/>
                          <a:ea typeface="+mn-ea"/>
                          <a:cs typeface="+mn-cs"/>
                        </a:rPr>
                        <a:t>Eliminate work requirements and degree limitations for students to access to child care</a:t>
                      </a:r>
                      <a:endParaRPr lang="en-US" sz="1800" dirty="0"/>
                    </a:p>
                  </a:txBody>
                  <a:tcPr/>
                </a:tc>
                <a:extLst>
                  <a:ext uri="{0D108BD9-81ED-4DB2-BD59-A6C34878D82A}">
                    <a16:rowId xmlns:a16="http://schemas.microsoft.com/office/drawing/2014/main" val="18819030"/>
                  </a:ext>
                </a:extLst>
              </a:tr>
              <a:tr h="2297071">
                <a:tc>
                  <a:txBody>
                    <a:bodyPr/>
                    <a:lstStyle/>
                    <a:p>
                      <a:pPr marL="0" indent="0">
                        <a:buFont typeface="Arial" panose="020B0604020202020204" pitchFamily="34" charset="0"/>
                        <a:buNone/>
                      </a:pPr>
                      <a:r>
                        <a:rPr lang="en-US" sz="1800" b="1" dirty="0"/>
                        <a:t>Work</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u="none" kern="1200" dirty="0">
                          <a:solidFill>
                            <a:schemeClr val="tx1"/>
                          </a:solidFill>
                          <a:effectLst/>
                          <a:latin typeface="+mn-lt"/>
                          <a:ea typeface="+mn-ea"/>
                          <a:cs typeface="+mn-cs"/>
                        </a:rPr>
                        <a:t>Pilots (</a:t>
                      </a:r>
                      <a:r>
                        <a:rPr lang="en-US" sz="1800" b="0" i="0" u="none" strike="noStrike" kern="1200" dirty="0">
                          <a:solidFill>
                            <a:schemeClr val="dk1"/>
                          </a:solidFill>
                          <a:effectLst/>
                          <a:latin typeface="+mn-lt"/>
                          <a:ea typeface="+mn-ea"/>
                          <a:cs typeface="+mn-cs"/>
                          <a:hlinkClick r:id="rId4"/>
                        </a:rPr>
                        <a:t>2SSB 5800</a:t>
                      </a:r>
                      <a:r>
                        <a:rPr lang="en-US" sz="1800" b="0" i="0" u="none" strike="noStrike" kern="1200" dirty="0">
                          <a:solidFill>
                            <a:schemeClr val="dk1"/>
                          </a:solidFill>
                          <a:effectLst/>
                          <a:latin typeface="+mn-lt"/>
                          <a:ea typeface="+mn-ea"/>
                          <a:cs typeface="+mn-cs"/>
                        </a:rPr>
                        <a:t>) </a:t>
                      </a:r>
                      <a:r>
                        <a:rPr lang="en-US" sz="1800" b="0" i="0" kern="1200" dirty="0">
                          <a:solidFill>
                            <a:schemeClr val="dk1"/>
                          </a:solidFill>
                          <a:effectLst/>
                          <a:latin typeface="+mn-lt"/>
                          <a:ea typeface="+mn-ea"/>
                          <a:cs typeface="+mn-cs"/>
                        </a:rPr>
                        <a:t>to address needs of college students experiencing homelessness or “aged out” of foster care in 2yr/4yr IHE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kern="1200" dirty="0">
                          <a:solidFill>
                            <a:schemeClr val="dk1"/>
                          </a:solidFill>
                          <a:effectLst/>
                          <a:latin typeface="+mn-lt"/>
                          <a:ea typeface="+mn-ea"/>
                          <a:cs typeface="+mn-cs"/>
                        </a:rPr>
                        <a:t>Partnerships between WSAC, DSHS and SBCTC, (</a:t>
                      </a:r>
                      <a:r>
                        <a:rPr lang="en-US" sz="1800" b="0" i="0" u="none" strike="noStrike" kern="1200" dirty="0">
                          <a:solidFill>
                            <a:schemeClr val="dk1"/>
                          </a:solidFill>
                          <a:effectLst/>
                          <a:latin typeface="+mn-lt"/>
                          <a:ea typeface="+mn-ea"/>
                          <a:cs typeface="+mn-cs"/>
                          <a:hlinkClick r:id="rId3"/>
                        </a:rPr>
                        <a:t>2S HB 1893</a:t>
                      </a:r>
                      <a:r>
                        <a:rPr lang="en-US" sz="1800" b="0" i="0" u="none" strike="noStrike" kern="1200" dirty="0">
                          <a:solidFill>
                            <a:schemeClr val="dk1"/>
                          </a:solidFill>
                          <a:effectLst/>
                          <a:latin typeface="+mn-lt"/>
                          <a:ea typeface="+mn-ea"/>
                          <a:cs typeface="+mn-cs"/>
                        </a:rPr>
                        <a:t>), </a:t>
                      </a:r>
                      <a:r>
                        <a:rPr lang="en-US" sz="1800" b="0" i="0" kern="1200" dirty="0">
                          <a:solidFill>
                            <a:schemeClr val="dk1"/>
                          </a:solidFill>
                          <a:effectLst/>
                          <a:latin typeface="+mn-lt"/>
                          <a:ea typeface="+mn-ea"/>
                          <a:cs typeface="+mn-cs"/>
                        </a:rPr>
                        <a:t>to expand postsecondary student access to food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Build learning network with colleges and community based organizations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0" kern="1200" dirty="0">
                          <a:solidFill>
                            <a:schemeClr val="dk1"/>
                          </a:solidFill>
                          <a:effectLst/>
                          <a:latin typeface="+mn-lt"/>
                          <a:ea typeface="+mn-ea"/>
                          <a:cs typeface="+mn-cs"/>
                        </a:rPr>
                        <a:t>Conduct targeted communications to encourage co-enrollment in postsecondary education and public benefits </a:t>
                      </a:r>
                    </a:p>
                  </a:txBody>
                  <a:tcPr/>
                </a:tc>
                <a:tc>
                  <a:txBody>
                    <a:bodyPr/>
                    <a:lstStyle/>
                    <a:p>
                      <a:pPr marL="285750" indent="-285750">
                        <a:buFont typeface="Arial" panose="020B0604020202020204" pitchFamily="34" charset="0"/>
                        <a:buChar char="•"/>
                      </a:pPr>
                      <a:r>
                        <a:rPr lang="en-US" sz="1800" dirty="0"/>
                        <a:t>Coordinate statewide assessment of postsecondary student basic needs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Focus on students of color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solidFill>
                            <a:schemeClr val="dk1"/>
                          </a:solidFill>
                          <a:effectLst/>
                          <a:latin typeface="+mn-lt"/>
                          <a:ea typeface="+mn-ea"/>
                          <a:cs typeface="+mn-cs"/>
                        </a:rPr>
                        <a:t>Research preventative strategies or programs in other states to proactively address students’ needs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kern="1200" dirty="0">
                          <a:solidFill>
                            <a:schemeClr val="dk1"/>
                          </a:solidFill>
                          <a:effectLst/>
                          <a:latin typeface="+mn-lt"/>
                          <a:ea typeface="+mn-ea"/>
                          <a:cs typeface="+mn-cs"/>
                        </a:rPr>
                        <a:t>Expand scope to include childcare and mental healthcare</a:t>
                      </a:r>
                      <a:endParaRPr lang="en-US" sz="1800" dirty="0"/>
                    </a:p>
                  </a:txBody>
                  <a:tcPr/>
                </a:tc>
                <a:extLst>
                  <a:ext uri="{0D108BD9-81ED-4DB2-BD59-A6C34878D82A}">
                    <a16:rowId xmlns:a16="http://schemas.microsoft.com/office/drawing/2014/main" val="4016483170"/>
                  </a:ext>
                </a:extLst>
              </a:tr>
            </a:tbl>
          </a:graphicData>
        </a:graphic>
      </p:graphicFrame>
      <p:sp>
        <p:nvSpPr>
          <p:cNvPr id="4" name="Slide Number Placeholder 3">
            <a:extLst>
              <a:ext uri="{FF2B5EF4-FFF2-40B4-BE49-F238E27FC236}">
                <a16:creationId xmlns:a16="http://schemas.microsoft.com/office/drawing/2014/main" id="{83E4D5AC-F71B-43E1-A0C7-986D213CB231}"/>
              </a:ext>
            </a:extLst>
          </p:cNvPr>
          <p:cNvSpPr>
            <a:spLocks noGrp="1"/>
          </p:cNvSpPr>
          <p:nvPr>
            <p:ph type="sldNum" sz="quarter" idx="12"/>
          </p:nvPr>
        </p:nvSpPr>
        <p:spPr/>
        <p:txBody>
          <a:bodyPr/>
          <a:lstStyle/>
          <a:p>
            <a:fld id="{6BE9C7BC-25E3-4AE9-B0D8-0ABCB8FA7E6F}" type="slidenum">
              <a:rPr lang="en-US" smtClean="0">
                <a:solidFill>
                  <a:srgbClr val="000000"/>
                </a:solidFill>
              </a:rPr>
              <a:pPr/>
              <a:t>19</a:t>
            </a:fld>
            <a:endParaRPr lang="en-US" dirty="0">
              <a:solidFill>
                <a:srgbClr val="000000"/>
              </a:solidFill>
            </a:endParaRPr>
          </a:p>
        </p:txBody>
      </p:sp>
    </p:spTree>
    <p:extLst>
      <p:ext uri="{BB962C8B-B14F-4D97-AF65-F5344CB8AC3E}">
        <p14:creationId xmlns:p14="http://schemas.microsoft.com/office/powerpoint/2010/main" val="3208319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74E62-0BA3-4CD5-A6FE-C56234248775}"/>
              </a:ext>
            </a:extLst>
          </p:cNvPr>
          <p:cNvSpPr>
            <a:spLocks noGrp="1"/>
          </p:cNvSpPr>
          <p:nvPr>
            <p:ph type="title"/>
          </p:nvPr>
        </p:nvSpPr>
        <p:spPr/>
        <p:txBody>
          <a:bodyPr/>
          <a:lstStyle/>
          <a:p>
            <a:r>
              <a:rPr lang="en-US" dirty="0"/>
              <a:t>The SAP answers 6 key questions</a:t>
            </a:r>
          </a:p>
        </p:txBody>
      </p:sp>
      <p:sp>
        <p:nvSpPr>
          <p:cNvPr id="6" name="Content Placeholder 2">
            <a:extLst>
              <a:ext uri="{FF2B5EF4-FFF2-40B4-BE49-F238E27FC236}">
                <a16:creationId xmlns:a16="http://schemas.microsoft.com/office/drawing/2014/main" id="{D464D718-4CAF-43BD-94E4-9A3FF1C4F948}"/>
              </a:ext>
            </a:extLst>
          </p:cNvPr>
          <p:cNvSpPr txBox="1">
            <a:spLocks/>
          </p:cNvSpPr>
          <p:nvPr/>
        </p:nvSpPr>
        <p:spPr>
          <a:xfrm>
            <a:off x="1414347" y="1936596"/>
            <a:ext cx="9601200" cy="4343400"/>
          </a:xfrm>
          <a:prstGeom prst="rect">
            <a:avLst/>
          </a:prstGeom>
        </p:spPr>
        <p:txBody>
          <a:bodyPr vert="horz" lIns="91440" tIns="45720" rIns="91440" bIns="45720" rtlCol="0">
            <a:normAutofit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514350" indent="-514350">
              <a:buFont typeface="+mj-lt"/>
              <a:buAutoNum type="arabicPeriod"/>
            </a:pPr>
            <a:r>
              <a:rPr lang="en-US" dirty="0"/>
              <a:t>What does an environment that supports college-going look like to current and potential students?</a:t>
            </a:r>
          </a:p>
          <a:p>
            <a:pPr marL="514350" indent="-514350">
              <a:buFont typeface="+mj-lt"/>
              <a:buAutoNum type="arabicPeriod"/>
            </a:pPr>
            <a:r>
              <a:rPr lang="en-US" dirty="0"/>
              <a:t>How do we improve the current environment to increase educational attainment and close racial disparities?</a:t>
            </a:r>
          </a:p>
          <a:p>
            <a:pPr marL="514350" indent="-514350">
              <a:buFont typeface="+mj-lt"/>
              <a:buAutoNum type="arabicPeriod"/>
            </a:pPr>
            <a:r>
              <a:rPr lang="en-US" dirty="0"/>
              <a:t>What formal state policies (statutes, regulations and budgets) are needed to support a college-going environment?</a:t>
            </a:r>
          </a:p>
          <a:p>
            <a:pPr marL="514350" indent="-514350">
              <a:buFont typeface="+mj-lt"/>
              <a:buAutoNum type="arabicPeriod"/>
            </a:pPr>
            <a:r>
              <a:rPr lang="en-US" dirty="0"/>
              <a:t>How can the state support local practice that builds a supportive environment on the ground?</a:t>
            </a:r>
          </a:p>
          <a:p>
            <a:pPr marL="514350" indent="-514350">
              <a:buFont typeface="+mj-lt"/>
              <a:buAutoNum type="arabicPeriod"/>
            </a:pPr>
            <a:r>
              <a:rPr lang="en-US" dirty="0"/>
              <a:t>How do we measure success over time?</a:t>
            </a:r>
          </a:p>
          <a:p>
            <a:pPr marL="514350" indent="-514350">
              <a:buFont typeface="+mj-lt"/>
              <a:buAutoNum type="arabicPeriod"/>
            </a:pPr>
            <a:r>
              <a:rPr lang="en-US" dirty="0"/>
              <a:t>What is the role of WSAC, both as Council and agency, in this work?</a:t>
            </a:r>
          </a:p>
          <a:p>
            <a:pPr lvl="1"/>
            <a:endParaRPr lang="en-US" dirty="0"/>
          </a:p>
          <a:p>
            <a:pPr lvl="1"/>
            <a:endParaRPr lang="en-US" dirty="0"/>
          </a:p>
        </p:txBody>
      </p:sp>
    </p:spTree>
    <p:extLst>
      <p:ext uri="{BB962C8B-B14F-4D97-AF65-F5344CB8AC3E}">
        <p14:creationId xmlns:p14="http://schemas.microsoft.com/office/powerpoint/2010/main" val="3305223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01A30-072C-4A0E-8255-648216A5F1CF}"/>
              </a:ext>
            </a:extLst>
          </p:cNvPr>
          <p:cNvSpPr>
            <a:spLocks noGrp="1"/>
          </p:cNvSpPr>
          <p:nvPr>
            <p:ph type="title"/>
          </p:nvPr>
        </p:nvSpPr>
        <p:spPr/>
        <p:txBody>
          <a:bodyPr/>
          <a:lstStyle/>
          <a:p>
            <a:r>
              <a:rPr lang="en-US" dirty="0"/>
              <a:t>Completion</a:t>
            </a:r>
          </a:p>
        </p:txBody>
      </p:sp>
    </p:spTree>
    <p:extLst>
      <p:ext uri="{BB962C8B-B14F-4D97-AF65-F5344CB8AC3E}">
        <p14:creationId xmlns:p14="http://schemas.microsoft.com/office/powerpoint/2010/main" val="428541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63A0E-EBE9-4BBF-9FEC-2348D077C517}"/>
              </a:ext>
            </a:extLst>
          </p:cNvPr>
          <p:cNvSpPr>
            <a:spLocks noGrp="1"/>
          </p:cNvSpPr>
          <p:nvPr>
            <p:ph type="title"/>
          </p:nvPr>
        </p:nvSpPr>
        <p:spPr/>
        <p:txBody>
          <a:bodyPr/>
          <a:lstStyle/>
          <a:p>
            <a:r>
              <a:rPr lang="en-US" dirty="0"/>
              <a:t>Completion: What did we hear from Students?</a:t>
            </a:r>
          </a:p>
        </p:txBody>
      </p:sp>
      <p:sp>
        <p:nvSpPr>
          <p:cNvPr id="4" name="Slide Number Placeholder 3">
            <a:extLst>
              <a:ext uri="{FF2B5EF4-FFF2-40B4-BE49-F238E27FC236}">
                <a16:creationId xmlns:a16="http://schemas.microsoft.com/office/drawing/2014/main" id="{40931B84-35AE-49D3-B2D1-2E6F988F05E6}"/>
              </a:ext>
            </a:extLst>
          </p:cNvPr>
          <p:cNvSpPr>
            <a:spLocks noGrp="1"/>
          </p:cNvSpPr>
          <p:nvPr>
            <p:ph type="sldNum" sz="quarter" idx="12"/>
          </p:nvPr>
        </p:nvSpPr>
        <p:spPr/>
        <p:txBody>
          <a:bodyPr/>
          <a:lstStyle/>
          <a:p>
            <a:fld id="{6BE9C7BC-25E3-4AE9-B0D8-0ABCB8FA7E6F}" type="slidenum">
              <a:rPr lang="en-US" smtClean="0">
                <a:solidFill>
                  <a:srgbClr val="000000"/>
                </a:solidFill>
              </a:rPr>
              <a:pPr/>
              <a:t>21</a:t>
            </a:fld>
            <a:endParaRPr lang="en-US" dirty="0">
              <a:solidFill>
                <a:srgbClr val="000000"/>
              </a:solidFill>
            </a:endParaRPr>
          </a:p>
        </p:txBody>
      </p:sp>
      <p:sp>
        <p:nvSpPr>
          <p:cNvPr id="6" name="Content Placeholder 2">
            <a:extLst>
              <a:ext uri="{FF2B5EF4-FFF2-40B4-BE49-F238E27FC236}">
                <a16:creationId xmlns:a16="http://schemas.microsoft.com/office/drawing/2014/main" id="{9CE10613-38CE-4AAF-8300-6AEBC6FBDD16}"/>
              </a:ext>
            </a:extLst>
          </p:cNvPr>
          <p:cNvSpPr txBox="1">
            <a:spLocks/>
          </p:cNvSpPr>
          <p:nvPr/>
        </p:nvSpPr>
        <p:spPr>
          <a:xfrm>
            <a:off x="802640" y="2066286"/>
            <a:ext cx="10636885" cy="3836674"/>
          </a:xfrm>
          <a:prstGeom prst="rect">
            <a:avLst/>
          </a:prstGeom>
        </p:spPr>
        <p:txBody>
          <a:bodyPr vert="horz" lIns="91440" tIns="45720" rIns="91440" bIns="45720" rtlCol="0">
            <a:no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lvl="0"/>
            <a:r>
              <a:rPr lang="en-US" b="1" dirty="0"/>
              <a:t>Awareness of financial aid and college going culture </a:t>
            </a:r>
            <a:r>
              <a:rPr lang="en-US" dirty="0"/>
              <a:t>needs to begin earlier, middle school, and be more like military recruiters. The High School and Beyond Plan, alone, does not accomplish this.</a:t>
            </a:r>
          </a:p>
          <a:p>
            <a:r>
              <a:rPr lang="en-US" b="1" dirty="0"/>
              <a:t>Campus advisors/staff/faculty need to invest in relationships with students </a:t>
            </a:r>
            <a:r>
              <a:rPr lang="en-US" dirty="0"/>
              <a:t>and create an environment that is welcoming and supportive to students.</a:t>
            </a:r>
          </a:p>
          <a:p>
            <a:r>
              <a:rPr lang="en-US" b="1" dirty="0"/>
              <a:t>Centralized resource locations </a:t>
            </a:r>
            <a:r>
              <a:rPr lang="en-US" dirty="0"/>
              <a:t>on campus for comprehensive advising is needed, especially for English language learners.</a:t>
            </a:r>
          </a:p>
          <a:p>
            <a:pPr lvl="0"/>
            <a:r>
              <a:rPr lang="en-US" b="1" dirty="0"/>
              <a:t>Currently enrolled first-gen students </a:t>
            </a:r>
            <a:r>
              <a:rPr lang="en-US" dirty="0"/>
              <a:t>could serve as paid, college-going mentors to K12 students.</a:t>
            </a:r>
          </a:p>
        </p:txBody>
      </p:sp>
    </p:spTree>
    <p:extLst>
      <p:ext uri="{BB962C8B-B14F-4D97-AF65-F5344CB8AC3E}">
        <p14:creationId xmlns:p14="http://schemas.microsoft.com/office/powerpoint/2010/main" val="2399823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63A0E-EBE9-4BBF-9FEC-2348D077C517}"/>
              </a:ext>
            </a:extLst>
          </p:cNvPr>
          <p:cNvSpPr>
            <a:spLocks noGrp="1"/>
          </p:cNvSpPr>
          <p:nvPr>
            <p:ph type="title"/>
          </p:nvPr>
        </p:nvSpPr>
        <p:spPr/>
        <p:txBody>
          <a:bodyPr>
            <a:normAutofit fontScale="90000"/>
          </a:bodyPr>
          <a:lstStyle/>
          <a:p>
            <a:r>
              <a:rPr lang="en-US" dirty="0"/>
              <a:t>Completion: What did we hear from stakeholders?</a:t>
            </a:r>
          </a:p>
        </p:txBody>
      </p:sp>
      <p:sp>
        <p:nvSpPr>
          <p:cNvPr id="3" name="Content Placeholder 2">
            <a:extLst>
              <a:ext uri="{FF2B5EF4-FFF2-40B4-BE49-F238E27FC236}">
                <a16:creationId xmlns:a16="http://schemas.microsoft.com/office/drawing/2014/main" id="{7679855B-22D8-4007-A64E-6B04F5F24EF3}"/>
              </a:ext>
            </a:extLst>
          </p:cNvPr>
          <p:cNvSpPr>
            <a:spLocks noGrp="1"/>
          </p:cNvSpPr>
          <p:nvPr>
            <p:ph idx="1"/>
          </p:nvPr>
        </p:nvSpPr>
        <p:spPr>
          <a:xfrm>
            <a:off x="123825" y="1790700"/>
            <a:ext cx="11677650" cy="5067300"/>
          </a:xfrm>
        </p:spPr>
        <p:txBody>
          <a:bodyPr>
            <a:noAutofit/>
          </a:bodyPr>
          <a:lstStyle/>
          <a:p>
            <a:pPr lvl="0"/>
            <a:r>
              <a:rPr lang="en-US" sz="2000" b="1" dirty="0"/>
              <a:t>Statewide systemic approaches must put students first and provide consistent support </a:t>
            </a:r>
            <a:r>
              <a:rPr lang="en-US" sz="2000" dirty="0"/>
              <a:t>through all transitions from K12, to college enrollment, to employment. The student experience needs to be looked at longitudinally across sectors and institutions. </a:t>
            </a:r>
          </a:p>
          <a:p>
            <a:pPr lvl="0"/>
            <a:r>
              <a:rPr lang="en-US" sz="2000" b="1" dirty="0"/>
              <a:t>Students need to be at the table to inform policy decisions.</a:t>
            </a:r>
          </a:p>
          <a:p>
            <a:pPr lvl="0"/>
            <a:r>
              <a:rPr lang="en-US" sz="2000" b="1" dirty="0"/>
              <a:t>Math pathways is a complex issue and is a barrier for many reasons</a:t>
            </a:r>
            <a:r>
              <a:rPr lang="en-US" sz="2000" dirty="0"/>
              <a:t>, more research and sector wide exploration is needed to understand the various factors and barriers to making changes</a:t>
            </a:r>
          </a:p>
          <a:p>
            <a:pPr lvl="0"/>
            <a:r>
              <a:rPr lang="en-US" sz="2000" b="1" dirty="0"/>
              <a:t>Consistent and transparent communication </a:t>
            </a:r>
            <a:r>
              <a:rPr lang="en-US" sz="2000" dirty="0"/>
              <a:t>in all areas, especially as it relates to transfer, transition from K12 to college, financial aid, and math pathways.</a:t>
            </a:r>
          </a:p>
          <a:p>
            <a:pPr lvl="0"/>
            <a:r>
              <a:rPr lang="en-US" sz="2000" b="1" dirty="0"/>
              <a:t>Counseling and wraparound services</a:t>
            </a:r>
            <a:r>
              <a:rPr lang="en-US" sz="2000" dirty="0"/>
              <a:t>, as well as college success programs for specific students, like TRIO, need to be expanded and funded to support all students</a:t>
            </a:r>
          </a:p>
          <a:p>
            <a:pPr lvl="0"/>
            <a:r>
              <a:rPr lang="en-US" sz="2000" b="1" dirty="0"/>
              <a:t>Collecting data needs to be tied to action</a:t>
            </a:r>
            <a:r>
              <a:rPr lang="en-US" sz="2000" dirty="0"/>
              <a:t>, based on the findings and data needs to be gathered in real-time to address student needs faster.</a:t>
            </a:r>
          </a:p>
          <a:p>
            <a:pPr lvl="0"/>
            <a:r>
              <a:rPr lang="en-US" sz="2000" b="1" dirty="0"/>
              <a:t>Campus staff and faculty need training </a:t>
            </a:r>
            <a:r>
              <a:rPr lang="en-US" sz="2000" dirty="0"/>
              <a:t>to be prepared to help and support a diverse student body </a:t>
            </a:r>
          </a:p>
        </p:txBody>
      </p:sp>
      <p:sp>
        <p:nvSpPr>
          <p:cNvPr id="4" name="Slide Number Placeholder 3">
            <a:extLst>
              <a:ext uri="{FF2B5EF4-FFF2-40B4-BE49-F238E27FC236}">
                <a16:creationId xmlns:a16="http://schemas.microsoft.com/office/drawing/2014/main" id="{40931B84-35AE-49D3-B2D1-2E6F988F05E6}"/>
              </a:ext>
            </a:extLst>
          </p:cNvPr>
          <p:cNvSpPr>
            <a:spLocks noGrp="1"/>
          </p:cNvSpPr>
          <p:nvPr>
            <p:ph type="sldNum" sz="quarter" idx="12"/>
          </p:nvPr>
        </p:nvSpPr>
        <p:spPr/>
        <p:txBody>
          <a:bodyPr/>
          <a:lstStyle/>
          <a:p>
            <a:fld id="{6BE9C7BC-25E3-4AE9-B0D8-0ABCB8FA7E6F}" type="slidenum">
              <a:rPr lang="en-US" smtClean="0">
                <a:solidFill>
                  <a:srgbClr val="000000"/>
                </a:solidFill>
              </a:rPr>
              <a:pPr/>
              <a:t>22</a:t>
            </a:fld>
            <a:endParaRPr lang="en-US" dirty="0">
              <a:solidFill>
                <a:srgbClr val="000000"/>
              </a:solidFill>
            </a:endParaRPr>
          </a:p>
        </p:txBody>
      </p:sp>
    </p:spTree>
    <p:extLst>
      <p:ext uri="{BB962C8B-B14F-4D97-AF65-F5344CB8AC3E}">
        <p14:creationId xmlns:p14="http://schemas.microsoft.com/office/powerpoint/2010/main" val="3445039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9DC4E-9C78-475A-AF87-DE7FBD028FB2}"/>
              </a:ext>
            </a:extLst>
          </p:cNvPr>
          <p:cNvSpPr>
            <a:spLocks noGrp="1"/>
          </p:cNvSpPr>
          <p:nvPr>
            <p:ph type="title"/>
          </p:nvPr>
        </p:nvSpPr>
        <p:spPr/>
        <p:txBody>
          <a:bodyPr/>
          <a:lstStyle/>
          <a:p>
            <a:r>
              <a:rPr lang="en-US" dirty="0"/>
              <a:t>Example of the three layers in Completion</a:t>
            </a:r>
          </a:p>
        </p:txBody>
      </p:sp>
      <p:graphicFrame>
        <p:nvGraphicFramePr>
          <p:cNvPr id="5" name="Table 5">
            <a:extLst>
              <a:ext uri="{FF2B5EF4-FFF2-40B4-BE49-F238E27FC236}">
                <a16:creationId xmlns:a16="http://schemas.microsoft.com/office/drawing/2014/main" id="{F776D3B8-EBC7-4962-9376-5183032DC5A4}"/>
              </a:ext>
            </a:extLst>
          </p:cNvPr>
          <p:cNvGraphicFramePr>
            <a:graphicFrameLocks noGrp="1"/>
          </p:cNvGraphicFramePr>
          <p:nvPr>
            <p:ph idx="1"/>
            <p:extLst>
              <p:ext uri="{D42A27DB-BD31-4B8C-83A1-F6EECF244321}">
                <p14:modId xmlns:p14="http://schemas.microsoft.com/office/powerpoint/2010/main" val="3044289275"/>
              </p:ext>
            </p:extLst>
          </p:nvPr>
        </p:nvGraphicFramePr>
        <p:xfrm>
          <a:off x="142241" y="1711559"/>
          <a:ext cx="11752579" cy="4971448"/>
        </p:xfrm>
        <a:graphic>
          <a:graphicData uri="http://schemas.openxmlformats.org/drawingml/2006/table">
            <a:tbl>
              <a:tblPr firstRow="1" bandRow="1">
                <a:tableStyleId>{5C22544A-7EE6-4342-B048-85BDC9FD1C3A}</a:tableStyleId>
              </a:tblPr>
              <a:tblGrid>
                <a:gridCol w="935722">
                  <a:extLst>
                    <a:ext uri="{9D8B030D-6E8A-4147-A177-3AD203B41FA5}">
                      <a16:colId xmlns:a16="http://schemas.microsoft.com/office/drawing/2014/main" val="290830420"/>
                    </a:ext>
                  </a:extLst>
                </a:gridCol>
                <a:gridCol w="3494037">
                  <a:extLst>
                    <a:ext uri="{9D8B030D-6E8A-4147-A177-3AD203B41FA5}">
                      <a16:colId xmlns:a16="http://schemas.microsoft.com/office/drawing/2014/main" val="1571458906"/>
                    </a:ext>
                  </a:extLst>
                </a:gridCol>
                <a:gridCol w="3534937">
                  <a:extLst>
                    <a:ext uri="{9D8B030D-6E8A-4147-A177-3AD203B41FA5}">
                      <a16:colId xmlns:a16="http://schemas.microsoft.com/office/drawing/2014/main" val="3488789447"/>
                    </a:ext>
                  </a:extLst>
                </a:gridCol>
                <a:gridCol w="3787883">
                  <a:extLst>
                    <a:ext uri="{9D8B030D-6E8A-4147-A177-3AD203B41FA5}">
                      <a16:colId xmlns:a16="http://schemas.microsoft.com/office/drawing/2014/main" val="2784992804"/>
                    </a:ext>
                  </a:extLst>
                </a:gridCol>
              </a:tblGrid>
              <a:tr h="327259">
                <a:tc>
                  <a:txBody>
                    <a:bodyPr/>
                    <a:lstStyle/>
                    <a:p>
                      <a:endParaRPr lang="en-US" sz="1800" dirty="0"/>
                    </a:p>
                  </a:txBody>
                  <a:tcPr/>
                </a:tc>
                <a:tc>
                  <a:txBody>
                    <a:bodyPr/>
                    <a:lstStyle/>
                    <a:p>
                      <a:r>
                        <a:rPr lang="en-US" sz="1800" dirty="0"/>
                        <a:t>Layer 1: Existing</a:t>
                      </a:r>
                    </a:p>
                  </a:txBody>
                  <a:tcPr/>
                </a:tc>
                <a:tc>
                  <a:txBody>
                    <a:bodyPr/>
                    <a:lstStyle/>
                    <a:p>
                      <a:r>
                        <a:rPr lang="en-US" sz="1800" dirty="0"/>
                        <a:t>Layer 2: Early Stage</a:t>
                      </a:r>
                    </a:p>
                  </a:txBody>
                  <a:tcPr/>
                </a:tc>
                <a:tc>
                  <a:txBody>
                    <a:bodyPr/>
                    <a:lstStyle/>
                    <a:p>
                      <a:r>
                        <a:rPr lang="en-US" sz="1800" dirty="0"/>
                        <a:t>Layer 3: Future Consideration</a:t>
                      </a:r>
                    </a:p>
                  </a:txBody>
                  <a:tcPr/>
                </a:tc>
                <a:extLst>
                  <a:ext uri="{0D108BD9-81ED-4DB2-BD59-A6C34878D82A}">
                    <a16:rowId xmlns:a16="http://schemas.microsoft.com/office/drawing/2014/main" val="3192829371"/>
                  </a:ext>
                </a:extLst>
              </a:tr>
              <a:tr h="2290813">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u="none" kern="1200" dirty="0">
                          <a:solidFill>
                            <a:schemeClr val="tx1"/>
                          </a:solidFill>
                          <a:effectLst/>
                          <a:latin typeface="+mn-lt"/>
                          <a:ea typeface="+mn-ea"/>
                          <a:cs typeface="+mn-cs"/>
                        </a:rPr>
                        <a:t>State Policy</a:t>
                      </a:r>
                    </a:p>
                  </a:txBody>
                  <a:tcPr/>
                </a:tc>
                <a:tc>
                  <a:txBody>
                    <a:bodyPr/>
                    <a:lstStyle/>
                    <a:p>
                      <a:r>
                        <a:rPr lang="en-US" sz="1800" dirty="0"/>
                        <a:t>No policy statement, but some building blocks in place: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u="none" kern="1200" dirty="0">
                          <a:solidFill>
                            <a:schemeClr val="tx1"/>
                          </a:solidFill>
                          <a:effectLst/>
                          <a:latin typeface="+mn-lt"/>
                          <a:ea typeface="+mn-ea"/>
                          <a:cs typeface="+mn-cs"/>
                        </a:rPr>
                        <a:t>Significant investments to support CTC implementation of Guided Pathways at 2-year institutions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u="none" kern="1200" dirty="0">
                          <a:solidFill>
                            <a:schemeClr val="tx1"/>
                          </a:solidFill>
                          <a:effectLst/>
                          <a:latin typeface="+mn-lt"/>
                          <a:ea typeface="+mn-ea"/>
                          <a:cs typeface="+mn-cs"/>
                        </a:rPr>
                        <a:t>Washington Transfer Degree to support students transferability between 2-year and 4-year institutions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Adopt a comprehensive statement of policy with focus on students of color, based on indicators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Establish peer to peer mentoring program with first-gen students</a:t>
                      </a:r>
                    </a:p>
                    <a:p>
                      <a:pPr marL="457200" lvl="1" indent="0">
                        <a:buFont typeface="Arial" panose="020B0604020202020204" pitchFamily="34" charset="0"/>
                        <a:buNone/>
                      </a:pPr>
                      <a:endParaRPr lang="en-US" sz="1800" dirty="0"/>
                    </a:p>
                  </a:txBody>
                  <a:tcPr/>
                </a:tc>
                <a:extLst>
                  <a:ext uri="{0D108BD9-81ED-4DB2-BD59-A6C34878D82A}">
                    <a16:rowId xmlns:a16="http://schemas.microsoft.com/office/drawing/2014/main" val="18819030"/>
                  </a:ext>
                </a:extLst>
              </a:tr>
              <a:tr h="2045368">
                <a:tc>
                  <a:txBody>
                    <a:bodyPr/>
                    <a:lstStyle/>
                    <a:p>
                      <a:pPr marL="0" indent="0">
                        <a:buFont typeface="Arial" panose="020B0604020202020204" pitchFamily="34" charset="0"/>
                        <a:buNone/>
                      </a:pPr>
                      <a:r>
                        <a:rPr lang="en-US" sz="1800" b="1" dirty="0"/>
                        <a:t>Work</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0" u="none" kern="1200" dirty="0">
                          <a:solidFill>
                            <a:schemeClr val="tx1"/>
                          </a:solidFill>
                          <a:effectLst/>
                          <a:latin typeface="+mn-lt"/>
                          <a:ea typeface="+mn-ea"/>
                          <a:cs typeface="+mn-cs"/>
                        </a:rPr>
                        <a:t>Pave the Way convening stakeholders focused on building network for increasing postsecondary attainment for students of color</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Convene stakeholders to gain consensus around multiple math pathways policies and practice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u="none" kern="1200" dirty="0">
                          <a:solidFill>
                            <a:schemeClr val="tx1"/>
                          </a:solidFill>
                          <a:effectLst/>
                          <a:latin typeface="+mn-lt"/>
                          <a:ea typeface="+mn-ea"/>
                          <a:cs typeface="+mn-cs"/>
                        </a:rPr>
                        <a:t>Conduct data analytics to track, monitor and analyze completions data, disaggregated by race and ethnicity</a:t>
                      </a:r>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0" u="none" kern="1200" dirty="0">
                          <a:solidFill>
                            <a:schemeClr val="tx1"/>
                          </a:solidFill>
                          <a:effectLst/>
                          <a:latin typeface="+mn-lt"/>
                          <a:ea typeface="+mn-ea"/>
                          <a:cs typeface="+mn-cs"/>
                        </a:rPr>
                        <a:t>Conduct a landscape analysis of individual institutional equity efforts and learn from other States that have similar demographics that have had success</a:t>
                      </a:r>
                    </a:p>
                  </a:txBody>
                  <a:tcPr/>
                </a:tc>
                <a:extLst>
                  <a:ext uri="{0D108BD9-81ED-4DB2-BD59-A6C34878D82A}">
                    <a16:rowId xmlns:a16="http://schemas.microsoft.com/office/drawing/2014/main" val="4016483170"/>
                  </a:ext>
                </a:extLst>
              </a:tr>
            </a:tbl>
          </a:graphicData>
        </a:graphic>
      </p:graphicFrame>
      <p:sp>
        <p:nvSpPr>
          <p:cNvPr id="4" name="Slide Number Placeholder 3">
            <a:extLst>
              <a:ext uri="{FF2B5EF4-FFF2-40B4-BE49-F238E27FC236}">
                <a16:creationId xmlns:a16="http://schemas.microsoft.com/office/drawing/2014/main" id="{83E4D5AC-F71B-43E1-A0C7-986D213CB231}"/>
              </a:ext>
            </a:extLst>
          </p:cNvPr>
          <p:cNvSpPr>
            <a:spLocks noGrp="1"/>
          </p:cNvSpPr>
          <p:nvPr>
            <p:ph type="sldNum" sz="quarter" idx="12"/>
          </p:nvPr>
        </p:nvSpPr>
        <p:spPr/>
        <p:txBody>
          <a:bodyPr/>
          <a:lstStyle/>
          <a:p>
            <a:fld id="{6BE9C7BC-25E3-4AE9-B0D8-0ABCB8FA7E6F}" type="slidenum">
              <a:rPr lang="en-US" smtClean="0">
                <a:solidFill>
                  <a:srgbClr val="000000"/>
                </a:solidFill>
              </a:rPr>
              <a:pPr/>
              <a:t>23</a:t>
            </a:fld>
            <a:endParaRPr lang="en-US" dirty="0">
              <a:solidFill>
                <a:srgbClr val="000000"/>
              </a:solidFill>
            </a:endParaRPr>
          </a:p>
        </p:txBody>
      </p:sp>
    </p:spTree>
    <p:extLst>
      <p:ext uri="{BB962C8B-B14F-4D97-AF65-F5344CB8AC3E}">
        <p14:creationId xmlns:p14="http://schemas.microsoft.com/office/powerpoint/2010/main" val="1200013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8F672-EBA3-4690-B7AC-7CCF1B6A962A}"/>
              </a:ext>
            </a:extLst>
          </p:cNvPr>
          <p:cNvSpPr>
            <a:spLocks noGrp="1"/>
          </p:cNvSpPr>
          <p:nvPr>
            <p:ph type="title"/>
          </p:nvPr>
        </p:nvSpPr>
        <p:spPr>
          <a:xfrm>
            <a:off x="1295400" y="255134"/>
            <a:ext cx="9601200" cy="1036850"/>
          </a:xfrm>
        </p:spPr>
        <p:txBody>
          <a:bodyPr/>
          <a:lstStyle/>
          <a:p>
            <a:pPr algn="ctr"/>
            <a:r>
              <a:rPr lang="en-US" dirty="0"/>
              <a:t>Approach to the Strategic Action Plan	</a:t>
            </a:r>
          </a:p>
        </p:txBody>
      </p:sp>
      <p:sp>
        <p:nvSpPr>
          <p:cNvPr id="4" name="Slide Number Placeholder 3">
            <a:extLst>
              <a:ext uri="{FF2B5EF4-FFF2-40B4-BE49-F238E27FC236}">
                <a16:creationId xmlns:a16="http://schemas.microsoft.com/office/drawing/2014/main" id="{A53C6C11-EEB8-4D53-8AC1-81EB5BAB25ED}"/>
              </a:ext>
            </a:extLst>
          </p:cNvPr>
          <p:cNvSpPr>
            <a:spLocks noGrp="1"/>
          </p:cNvSpPr>
          <p:nvPr>
            <p:ph type="sldNum" sz="quarter" idx="12"/>
          </p:nvPr>
        </p:nvSpPr>
        <p:spPr/>
        <p:txBody>
          <a:bodyPr/>
          <a:lstStyle/>
          <a:p>
            <a:fld id="{6BE9C7BC-25E3-4AE9-B0D8-0ABCB8FA7E6F}" type="slidenum">
              <a:rPr lang="en-US" smtClean="0">
                <a:solidFill>
                  <a:srgbClr val="000000"/>
                </a:solidFill>
              </a:rPr>
              <a:pPr/>
              <a:t>3</a:t>
            </a:fld>
            <a:endParaRPr lang="en-US" dirty="0">
              <a:solidFill>
                <a:srgbClr val="000000"/>
              </a:solidFill>
            </a:endParaRPr>
          </a:p>
        </p:txBody>
      </p:sp>
      <p:graphicFrame>
        <p:nvGraphicFramePr>
          <p:cNvPr id="5" name="Diagram 4">
            <a:extLst>
              <a:ext uri="{FF2B5EF4-FFF2-40B4-BE49-F238E27FC236}">
                <a16:creationId xmlns:a16="http://schemas.microsoft.com/office/drawing/2014/main" id="{1750CDEF-E060-46CD-B97A-EE35EF825C47}"/>
              </a:ext>
            </a:extLst>
          </p:cNvPr>
          <p:cNvGraphicFramePr/>
          <p:nvPr>
            <p:extLst>
              <p:ext uri="{D42A27DB-BD31-4B8C-83A1-F6EECF244321}">
                <p14:modId xmlns:p14="http://schemas.microsoft.com/office/powerpoint/2010/main" val="2556565936"/>
              </p:ext>
            </p:extLst>
          </p:nvPr>
        </p:nvGraphicFramePr>
        <p:xfrm>
          <a:off x="2438400" y="1676400"/>
          <a:ext cx="7152640" cy="5064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1106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2E7EA-2EC4-4C0E-B425-5CC4FDE7C7B3}"/>
              </a:ext>
            </a:extLst>
          </p:cNvPr>
          <p:cNvSpPr>
            <a:spLocks noGrp="1"/>
          </p:cNvSpPr>
          <p:nvPr>
            <p:ph type="title"/>
          </p:nvPr>
        </p:nvSpPr>
        <p:spPr/>
        <p:txBody>
          <a:bodyPr/>
          <a:lstStyle/>
          <a:p>
            <a:r>
              <a:rPr lang="en-US" dirty="0"/>
              <a:t>Guiding Questions for Today</a:t>
            </a:r>
          </a:p>
        </p:txBody>
      </p:sp>
      <p:sp>
        <p:nvSpPr>
          <p:cNvPr id="4" name="Slide Number Placeholder 3">
            <a:extLst>
              <a:ext uri="{FF2B5EF4-FFF2-40B4-BE49-F238E27FC236}">
                <a16:creationId xmlns:a16="http://schemas.microsoft.com/office/drawing/2014/main" id="{7B7AFF2D-42BB-4DC1-9133-2EAA90DEFB58}"/>
              </a:ext>
            </a:extLst>
          </p:cNvPr>
          <p:cNvSpPr>
            <a:spLocks noGrp="1"/>
          </p:cNvSpPr>
          <p:nvPr>
            <p:ph type="sldNum" sz="quarter" idx="12"/>
          </p:nvPr>
        </p:nvSpPr>
        <p:spPr/>
        <p:txBody>
          <a:bodyPr/>
          <a:lstStyle/>
          <a:p>
            <a:fld id="{6BE9C7BC-25E3-4AE9-B0D8-0ABCB8FA7E6F}" type="slidenum">
              <a:rPr lang="en-US" smtClean="0">
                <a:solidFill>
                  <a:srgbClr val="000000"/>
                </a:solidFill>
              </a:rPr>
              <a:pPr/>
              <a:t>4</a:t>
            </a:fld>
            <a:endParaRPr lang="en-US" dirty="0">
              <a:solidFill>
                <a:srgbClr val="000000"/>
              </a:solidFill>
            </a:endParaRPr>
          </a:p>
        </p:txBody>
      </p:sp>
      <p:graphicFrame>
        <p:nvGraphicFramePr>
          <p:cNvPr id="7" name="Table 10">
            <a:extLst>
              <a:ext uri="{FF2B5EF4-FFF2-40B4-BE49-F238E27FC236}">
                <a16:creationId xmlns:a16="http://schemas.microsoft.com/office/drawing/2014/main" id="{BDEFD4C3-71AE-4207-A6E7-3DFBB363E06F}"/>
              </a:ext>
            </a:extLst>
          </p:cNvPr>
          <p:cNvGraphicFramePr>
            <a:graphicFrameLocks noGrp="1"/>
          </p:cNvGraphicFramePr>
          <p:nvPr>
            <p:extLst>
              <p:ext uri="{D42A27DB-BD31-4B8C-83A1-F6EECF244321}">
                <p14:modId xmlns:p14="http://schemas.microsoft.com/office/powerpoint/2010/main" val="3374997109"/>
              </p:ext>
            </p:extLst>
          </p:nvPr>
        </p:nvGraphicFramePr>
        <p:xfrm>
          <a:off x="167268" y="1645920"/>
          <a:ext cx="11887199" cy="4893155"/>
        </p:xfrm>
        <a:graphic>
          <a:graphicData uri="http://schemas.openxmlformats.org/drawingml/2006/table">
            <a:tbl>
              <a:tblPr bandRow="1">
                <a:tableStyleId>{073A0DAA-6AF3-43AB-8588-CEC1D06C72B9}</a:tableStyleId>
              </a:tblPr>
              <a:tblGrid>
                <a:gridCol w="11887199">
                  <a:extLst>
                    <a:ext uri="{9D8B030D-6E8A-4147-A177-3AD203B41FA5}">
                      <a16:colId xmlns:a16="http://schemas.microsoft.com/office/drawing/2014/main" val="3369635129"/>
                    </a:ext>
                  </a:extLst>
                </a:gridCol>
              </a:tblGrid>
              <a:tr h="782676">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400" dirty="0"/>
                        <a:t>Consider Washington’s current major investments, policies, programs, etc. that support Affordability\Enrollment\Completion\Student Supports.</a:t>
                      </a:r>
                      <a:endParaRPr lang="en-US" sz="2400" dirty="0">
                        <a:solidFill>
                          <a:schemeClr val="tx1"/>
                        </a:solidFill>
                      </a:endParaRPr>
                    </a:p>
                  </a:txBody>
                  <a:tcPr>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5997201"/>
                  </a:ext>
                </a:extLst>
              </a:tr>
              <a:tr h="1601315">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400" dirty="0"/>
                        <a:t>Does Washington already have a state policy agenda on Affordability/ Enrollment/ Completion/ Student Supports?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t>If yes, what gaps may exist?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t>If no, what should it look like for Washington to have a policy agenda for the cluster?</a:t>
                      </a:r>
                      <a:endParaRPr lang="en-US" sz="2400" dirty="0">
                        <a:solidFill>
                          <a:schemeClr val="tx1"/>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4834572"/>
                  </a:ext>
                </a:extLst>
              </a:tr>
              <a:tr h="782676">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400" dirty="0"/>
                        <a:t>In consideration of the indicators showing racial disparities within your cluster, is there a particular goal or set of goals that the cluster should focus on? </a:t>
                      </a:r>
                      <a:endParaRPr lang="en-US" sz="2400" dirty="0">
                        <a:solidFill>
                          <a:schemeClr val="tx1"/>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6077834"/>
                  </a:ext>
                </a:extLst>
              </a:tr>
              <a:tr h="782676">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400" dirty="0"/>
                        <a:t>Based on the long-term policy agenda for Washington, what specific work can WSAC do over the next two years to support the high-level components? </a:t>
                      </a:r>
                      <a:endParaRPr lang="en-US" sz="2400" dirty="0">
                        <a:solidFill>
                          <a:schemeClr val="tx1"/>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76602426"/>
                  </a:ext>
                </a:extLst>
              </a:tr>
              <a:tr h="782676">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400" dirty="0"/>
                        <a:t>What is Washington doing to support the state policy agenda?  What gaps exist to successfully implement the policy (i.e., funding, readily available data, practice at state and local level)?</a:t>
                      </a:r>
                      <a:endParaRPr lang="en-US" sz="2400" dirty="0">
                        <a:solidFill>
                          <a:schemeClr val="tx1"/>
                        </a:solidFill>
                      </a:endParaRPr>
                    </a:p>
                  </a:txBody>
                  <a:tcPr>
                    <a:lnT w="190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757793154"/>
                  </a:ext>
                </a:extLst>
              </a:tr>
            </a:tbl>
          </a:graphicData>
        </a:graphic>
      </p:graphicFrame>
    </p:spTree>
    <p:extLst>
      <p:ext uri="{BB962C8B-B14F-4D97-AF65-F5344CB8AC3E}">
        <p14:creationId xmlns:p14="http://schemas.microsoft.com/office/powerpoint/2010/main" val="4285658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7F969-E4AD-4C6E-AA03-566966FD3688}"/>
              </a:ext>
            </a:extLst>
          </p:cNvPr>
          <p:cNvSpPr>
            <a:spLocks noGrp="1"/>
          </p:cNvSpPr>
          <p:nvPr>
            <p:ph type="title"/>
          </p:nvPr>
        </p:nvSpPr>
        <p:spPr/>
        <p:txBody>
          <a:bodyPr/>
          <a:lstStyle/>
          <a:p>
            <a:r>
              <a:rPr lang="en-US" dirty="0"/>
              <a:t>Feedback From Interested Stakeholders</a:t>
            </a:r>
          </a:p>
        </p:txBody>
      </p:sp>
    </p:spTree>
    <p:extLst>
      <p:ext uri="{BB962C8B-B14F-4D97-AF65-F5344CB8AC3E}">
        <p14:creationId xmlns:p14="http://schemas.microsoft.com/office/powerpoint/2010/main" val="1602094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8CE49-B1E0-4EA8-B6BB-04BE24F53563}"/>
              </a:ext>
            </a:extLst>
          </p:cNvPr>
          <p:cNvSpPr>
            <a:spLocks noGrp="1"/>
          </p:cNvSpPr>
          <p:nvPr>
            <p:ph type="title"/>
          </p:nvPr>
        </p:nvSpPr>
        <p:spPr/>
        <p:txBody>
          <a:bodyPr/>
          <a:lstStyle/>
          <a:p>
            <a:r>
              <a:rPr lang="en-US" dirty="0"/>
              <a:t>Stakeholders We Listened To</a:t>
            </a:r>
          </a:p>
        </p:txBody>
      </p:sp>
      <p:sp>
        <p:nvSpPr>
          <p:cNvPr id="4" name="Slide Number Placeholder 3">
            <a:extLst>
              <a:ext uri="{FF2B5EF4-FFF2-40B4-BE49-F238E27FC236}">
                <a16:creationId xmlns:a16="http://schemas.microsoft.com/office/drawing/2014/main" id="{15F58A48-F20C-46C2-9B54-B366ED8C4820}"/>
              </a:ext>
            </a:extLst>
          </p:cNvPr>
          <p:cNvSpPr>
            <a:spLocks noGrp="1"/>
          </p:cNvSpPr>
          <p:nvPr>
            <p:ph type="sldNum" sz="quarter" idx="12"/>
          </p:nvPr>
        </p:nvSpPr>
        <p:spPr/>
        <p:txBody>
          <a:bodyPr/>
          <a:lstStyle/>
          <a:p>
            <a:fld id="{6BE9C7BC-25E3-4AE9-B0D8-0ABCB8FA7E6F}" type="slidenum">
              <a:rPr lang="en-US" smtClean="0">
                <a:solidFill>
                  <a:srgbClr val="000000"/>
                </a:solidFill>
              </a:rPr>
              <a:pPr/>
              <a:t>6</a:t>
            </a:fld>
            <a:endParaRPr lang="en-US" dirty="0">
              <a:solidFill>
                <a:srgbClr val="000000"/>
              </a:solidFill>
            </a:endParaRPr>
          </a:p>
        </p:txBody>
      </p:sp>
      <p:pic>
        <p:nvPicPr>
          <p:cNvPr id="5" name="Content Placeholder 4">
            <a:extLst>
              <a:ext uri="{FF2B5EF4-FFF2-40B4-BE49-F238E27FC236}">
                <a16:creationId xmlns:a16="http://schemas.microsoft.com/office/drawing/2014/main" id="{C2848093-95D1-407A-BCCF-0AC88BC6E197}"/>
              </a:ext>
            </a:extLst>
          </p:cNvPr>
          <p:cNvPicPr>
            <a:picLocks noGrp="1"/>
          </p:cNvPicPr>
          <p:nvPr>
            <p:ph idx="1"/>
            <p:custDataLst>
              <p:tags r:id="rId1"/>
            </p:custDataLst>
          </p:nvPr>
        </p:nvPicPr>
        <p:blipFill rotWithShape="1">
          <a:blip r:embed="rId3">
            <a:extLst>
              <a:ext uri="{28A0092B-C50C-407E-A947-70E740481C1C}">
                <a14:useLocalDpi xmlns:a14="http://schemas.microsoft.com/office/drawing/2010/main" val="0"/>
              </a:ext>
            </a:extLst>
          </a:blip>
          <a:srcRect t="23151" r="-1196" b="4850"/>
          <a:stretch/>
        </p:blipFill>
        <p:spPr>
          <a:xfrm>
            <a:off x="228601" y="2673608"/>
            <a:ext cx="7425666" cy="3655280"/>
          </a:xfrm>
          <a:prstGeom prst="rect">
            <a:avLst/>
          </a:prstGeom>
        </p:spPr>
      </p:pic>
      <p:sp>
        <p:nvSpPr>
          <p:cNvPr id="6" name="Rectangle 5">
            <a:extLst>
              <a:ext uri="{FF2B5EF4-FFF2-40B4-BE49-F238E27FC236}">
                <a16:creationId xmlns:a16="http://schemas.microsoft.com/office/drawing/2014/main" id="{D56D7549-6E07-4BC9-B86C-2B82619960E8}"/>
              </a:ext>
            </a:extLst>
          </p:cNvPr>
          <p:cNvSpPr/>
          <p:nvPr/>
        </p:nvSpPr>
        <p:spPr>
          <a:xfrm>
            <a:off x="285750" y="2225159"/>
            <a:ext cx="6564041" cy="461665"/>
          </a:xfrm>
          <a:prstGeom prst="rect">
            <a:avLst/>
          </a:prstGeom>
        </p:spPr>
        <p:txBody>
          <a:bodyPr wrap="none">
            <a:spAutoFit/>
          </a:bodyPr>
          <a:lstStyle/>
          <a:p>
            <a:r>
              <a:rPr lang="en-US" sz="2400" dirty="0"/>
              <a:t>Broad Stakeholder Engagement with 60+ attendees</a:t>
            </a:r>
          </a:p>
        </p:txBody>
      </p:sp>
      <p:sp>
        <p:nvSpPr>
          <p:cNvPr id="7" name="TextBox 6">
            <a:extLst>
              <a:ext uri="{FF2B5EF4-FFF2-40B4-BE49-F238E27FC236}">
                <a16:creationId xmlns:a16="http://schemas.microsoft.com/office/drawing/2014/main" id="{D158A4A2-3CB1-4DAD-8042-9E4D6AD7DB92}"/>
              </a:ext>
            </a:extLst>
          </p:cNvPr>
          <p:cNvSpPr txBox="1"/>
          <p:nvPr/>
        </p:nvSpPr>
        <p:spPr>
          <a:xfrm>
            <a:off x="7886699" y="2211943"/>
            <a:ext cx="4076700" cy="461665"/>
          </a:xfrm>
          <a:prstGeom prst="rect">
            <a:avLst/>
          </a:prstGeom>
          <a:noFill/>
        </p:spPr>
        <p:txBody>
          <a:bodyPr wrap="square" rtlCol="0">
            <a:spAutoFit/>
          </a:bodyPr>
          <a:lstStyle/>
          <a:p>
            <a:pPr algn="ctr"/>
            <a:r>
              <a:rPr lang="en-US" sz="2400" dirty="0"/>
              <a:t>8 Students</a:t>
            </a:r>
            <a:r>
              <a:rPr lang="en-US" dirty="0"/>
              <a:t> </a:t>
            </a:r>
          </a:p>
        </p:txBody>
      </p:sp>
      <p:graphicFrame>
        <p:nvGraphicFramePr>
          <p:cNvPr id="9" name="Table 8">
            <a:extLst>
              <a:ext uri="{FF2B5EF4-FFF2-40B4-BE49-F238E27FC236}">
                <a16:creationId xmlns:a16="http://schemas.microsoft.com/office/drawing/2014/main" id="{4173EEBB-5512-445B-A1F0-F83C16D59311}"/>
              </a:ext>
            </a:extLst>
          </p:cNvPr>
          <p:cNvGraphicFramePr>
            <a:graphicFrameLocks noGrp="1"/>
          </p:cNvGraphicFramePr>
          <p:nvPr>
            <p:extLst>
              <p:ext uri="{D42A27DB-BD31-4B8C-83A1-F6EECF244321}">
                <p14:modId xmlns:p14="http://schemas.microsoft.com/office/powerpoint/2010/main" val="3284756696"/>
              </p:ext>
            </p:extLst>
          </p:nvPr>
        </p:nvGraphicFramePr>
        <p:xfrm>
          <a:off x="8545285" y="2683032"/>
          <a:ext cx="3418114" cy="3645856"/>
        </p:xfrm>
        <a:graphic>
          <a:graphicData uri="http://schemas.openxmlformats.org/drawingml/2006/table">
            <a:tbl>
              <a:tblPr firstCol="1" bandRow="1">
                <a:tableStyleId>{21E4AEA4-8DFA-4A89-87EB-49C32662AFE0}</a:tableStyleId>
              </a:tblPr>
              <a:tblGrid>
                <a:gridCol w="3418114">
                  <a:extLst>
                    <a:ext uri="{9D8B030D-6E8A-4147-A177-3AD203B41FA5}">
                      <a16:colId xmlns:a16="http://schemas.microsoft.com/office/drawing/2014/main" val="1435221299"/>
                    </a:ext>
                  </a:extLst>
                </a:gridCol>
              </a:tblGrid>
              <a:tr h="406274">
                <a:tc>
                  <a:txBody>
                    <a:bodyPr/>
                    <a:lstStyle/>
                    <a:p>
                      <a:pPr marL="0" marR="0">
                        <a:spcBef>
                          <a:spcPts val="0"/>
                        </a:spcBef>
                        <a:spcAft>
                          <a:spcPts val="0"/>
                        </a:spcAft>
                      </a:pPr>
                      <a:r>
                        <a:rPr lang="en-US" sz="1600" dirty="0">
                          <a:effectLst/>
                        </a:rPr>
                        <a:t>Western Washington University </a:t>
                      </a:r>
                      <a:endParaRPr lang="en-US" sz="16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640196239"/>
                  </a:ext>
                </a:extLst>
              </a:tr>
              <a:tr h="505190">
                <a:tc>
                  <a:txBody>
                    <a:bodyPr/>
                    <a:lstStyle/>
                    <a:p>
                      <a:pPr marL="0" marR="0">
                        <a:spcBef>
                          <a:spcPts val="0"/>
                        </a:spcBef>
                        <a:spcAft>
                          <a:spcPts val="0"/>
                        </a:spcAft>
                      </a:pPr>
                      <a:r>
                        <a:rPr lang="en-US" sz="1600">
                          <a:effectLst/>
                        </a:rPr>
                        <a:t>Washington State University - Tri Cities </a:t>
                      </a:r>
                      <a:endParaRPr lang="en-US" sz="16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158508065"/>
                  </a:ext>
                </a:extLst>
              </a:tr>
              <a:tr h="505190">
                <a:tc>
                  <a:txBody>
                    <a:bodyPr/>
                    <a:lstStyle/>
                    <a:p>
                      <a:pPr marL="0" marR="0">
                        <a:spcBef>
                          <a:spcPts val="0"/>
                        </a:spcBef>
                        <a:spcAft>
                          <a:spcPts val="0"/>
                        </a:spcAft>
                      </a:pPr>
                      <a:r>
                        <a:rPr lang="en-US" sz="1600" dirty="0">
                          <a:effectLst/>
                        </a:rPr>
                        <a:t>Bellingham  Technical  College  </a:t>
                      </a:r>
                      <a:endParaRPr lang="en-US" sz="16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4190678272"/>
                  </a:ext>
                </a:extLst>
              </a:tr>
              <a:tr h="505190">
                <a:tc>
                  <a:txBody>
                    <a:bodyPr/>
                    <a:lstStyle/>
                    <a:p>
                      <a:pPr marL="0" marR="0">
                        <a:spcBef>
                          <a:spcPts val="0"/>
                        </a:spcBef>
                        <a:spcAft>
                          <a:spcPts val="0"/>
                        </a:spcAft>
                      </a:pPr>
                      <a:r>
                        <a:rPr lang="en-US" sz="1600" dirty="0">
                          <a:effectLst/>
                        </a:rPr>
                        <a:t>Green River College</a:t>
                      </a:r>
                      <a:endParaRPr lang="en-US" sz="16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628388873"/>
                  </a:ext>
                </a:extLst>
              </a:tr>
              <a:tr h="406274">
                <a:tc>
                  <a:txBody>
                    <a:bodyPr/>
                    <a:lstStyle/>
                    <a:p>
                      <a:pPr marL="0" marR="0">
                        <a:spcBef>
                          <a:spcPts val="0"/>
                        </a:spcBef>
                        <a:spcAft>
                          <a:spcPts val="0"/>
                        </a:spcAft>
                      </a:pPr>
                      <a:r>
                        <a:rPr lang="en-US" sz="1600" dirty="0">
                          <a:effectLst/>
                        </a:rPr>
                        <a:t>Shoreline Community College</a:t>
                      </a:r>
                      <a:endParaRPr lang="en-US" sz="16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950989697"/>
                  </a:ext>
                </a:extLst>
              </a:tr>
              <a:tr h="505190">
                <a:tc>
                  <a:txBody>
                    <a:bodyPr/>
                    <a:lstStyle/>
                    <a:p>
                      <a:pPr marL="0" marR="0">
                        <a:spcBef>
                          <a:spcPts val="0"/>
                        </a:spcBef>
                        <a:spcAft>
                          <a:spcPts val="0"/>
                        </a:spcAft>
                      </a:pPr>
                      <a:r>
                        <a:rPr lang="en-US" sz="1600" dirty="0">
                          <a:effectLst/>
                        </a:rPr>
                        <a:t>Big Bend Community College</a:t>
                      </a:r>
                      <a:endParaRPr lang="en-US" sz="16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4133649909"/>
                  </a:ext>
                </a:extLst>
              </a:tr>
              <a:tr h="406274">
                <a:tc>
                  <a:txBody>
                    <a:bodyPr/>
                    <a:lstStyle/>
                    <a:p>
                      <a:pPr marL="0" marR="0">
                        <a:spcBef>
                          <a:spcPts val="0"/>
                        </a:spcBef>
                        <a:spcAft>
                          <a:spcPts val="0"/>
                        </a:spcAft>
                      </a:pPr>
                      <a:r>
                        <a:rPr lang="en-US" sz="1600">
                          <a:effectLst/>
                        </a:rPr>
                        <a:t>University of Washington</a:t>
                      </a:r>
                      <a:endParaRPr lang="en-US" sz="16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913605633"/>
                  </a:ext>
                </a:extLst>
              </a:tr>
              <a:tr h="406274">
                <a:tc>
                  <a:txBody>
                    <a:bodyPr/>
                    <a:lstStyle/>
                    <a:p>
                      <a:pPr marL="0" marR="0">
                        <a:spcBef>
                          <a:spcPts val="0"/>
                        </a:spcBef>
                        <a:spcAft>
                          <a:spcPts val="0"/>
                        </a:spcAft>
                      </a:pPr>
                      <a:r>
                        <a:rPr lang="en-US" sz="1600" dirty="0">
                          <a:effectLst/>
                        </a:rPr>
                        <a:t>Heritage University </a:t>
                      </a:r>
                      <a:endParaRPr lang="en-US" sz="16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457094364"/>
                  </a:ext>
                </a:extLst>
              </a:tr>
            </a:tbl>
          </a:graphicData>
        </a:graphic>
      </p:graphicFrame>
      <p:sp>
        <p:nvSpPr>
          <p:cNvPr id="10" name="TextBox 9">
            <a:extLst>
              <a:ext uri="{FF2B5EF4-FFF2-40B4-BE49-F238E27FC236}">
                <a16:creationId xmlns:a16="http://schemas.microsoft.com/office/drawing/2014/main" id="{8C3FA897-C1A6-4510-9B6A-EE0250555C2D}"/>
              </a:ext>
            </a:extLst>
          </p:cNvPr>
          <p:cNvSpPr txBox="1"/>
          <p:nvPr/>
        </p:nvSpPr>
        <p:spPr>
          <a:xfrm>
            <a:off x="139391" y="6159547"/>
            <a:ext cx="3105614" cy="600164"/>
          </a:xfrm>
          <a:prstGeom prst="rect">
            <a:avLst/>
          </a:prstGeom>
          <a:noFill/>
        </p:spPr>
        <p:txBody>
          <a:bodyPr wrap="square" rtlCol="0">
            <a:spAutoFit/>
          </a:bodyPr>
          <a:lstStyle/>
          <a:p>
            <a:r>
              <a:rPr lang="en-US" sz="1100" dirty="0"/>
              <a:t>*Students participated in their own stakeholder meeting and are therefore were not part of the live poll showing type of stakeholders engaged.</a:t>
            </a:r>
          </a:p>
        </p:txBody>
      </p:sp>
    </p:spTree>
    <p:extLst>
      <p:ext uri="{BB962C8B-B14F-4D97-AF65-F5344CB8AC3E}">
        <p14:creationId xmlns:p14="http://schemas.microsoft.com/office/powerpoint/2010/main" val="108593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8CE49-B1E0-4EA8-B6BB-04BE24F53563}"/>
              </a:ext>
            </a:extLst>
          </p:cNvPr>
          <p:cNvSpPr>
            <a:spLocks noGrp="1"/>
          </p:cNvSpPr>
          <p:nvPr>
            <p:ph type="title"/>
          </p:nvPr>
        </p:nvSpPr>
        <p:spPr/>
        <p:txBody>
          <a:bodyPr/>
          <a:lstStyle/>
          <a:p>
            <a:r>
              <a:rPr lang="en-US" dirty="0"/>
              <a:t>Stakeholder Survey results (40+ respondents)</a:t>
            </a:r>
          </a:p>
        </p:txBody>
      </p:sp>
      <p:sp>
        <p:nvSpPr>
          <p:cNvPr id="4" name="Slide Number Placeholder 3">
            <a:extLst>
              <a:ext uri="{FF2B5EF4-FFF2-40B4-BE49-F238E27FC236}">
                <a16:creationId xmlns:a16="http://schemas.microsoft.com/office/drawing/2014/main" id="{15F58A48-F20C-46C2-9B54-B366ED8C4820}"/>
              </a:ext>
            </a:extLst>
          </p:cNvPr>
          <p:cNvSpPr>
            <a:spLocks noGrp="1"/>
          </p:cNvSpPr>
          <p:nvPr>
            <p:ph type="sldNum" sz="quarter" idx="12"/>
          </p:nvPr>
        </p:nvSpPr>
        <p:spPr/>
        <p:txBody>
          <a:bodyPr/>
          <a:lstStyle/>
          <a:p>
            <a:fld id="{6BE9C7BC-25E3-4AE9-B0D8-0ABCB8FA7E6F}" type="slidenum">
              <a:rPr lang="en-US" smtClean="0">
                <a:solidFill>
                  <a:srgbClr val="000000"/>
                </a:solidFill>
              </a:rPr>
              <a:pPr/>
              <a:t>7</a:t>
            </a:fld>
            <a:endParaRPr lang="en-US" dirty="0">
              <a:solidFill>
                <a:srgbClr val="000000"/>
              </a:solidFill>
            </a:endParaRPr>
          </a:p>
        </p:txBody>
      </p:sp>
      <p:sp>
        <p:nvSpPr>
          <p:cNvPr id="8" name="Content Placeholder 7">
            <a:extLst>
              <a:ext uri="{FF2B5EF4-FFF2-40B4-BE49-F238E27FC236}">
                <a16:creationId xmlns:a16="http://schemas.microsoft.com/office/drawing/2014/main" id="{0A64A4AE-ADF9-43AE-B0D0-A9566A7C4775}"/>
              </a:ext>
            </a:extLst>
          </p:cNvPr>
          <p:cNvSpPr>
            <a:spLocks noGrp="1"/>
          </p:cNvSpPr>
          <p:nvPr>
            <p:ph idx="1"/>
          </p:nvPr>
        </p:nvSpPr>
        <p:spPr>
          <a:xfrm>
            <a:off x="104775" y="1619249"/>
            <a:ext cx="11868150" cy="5030069"/>
          </a:xfrm>
        </p:spPr>
        <p:txBody>
          <a:bodyPr>
            <a:normAutofit fontScale="77500" lnSpcReduction="20000"/>
          </a:bodyPr>
          <a:lstStyle/>
          <a:p>
            <a:r>
              <a:rPr lang="en-US" sz="2300" dirty="0"/>
              <a:t>Respondents stressed the importance of engaging with appropriate stakeholders, specifically students, in developing and implementing activities</a:t>
            </a:r>
          </a:p>
          <a:p>
            <a:pPr lvl="0"/>
            <a:r>
              <a:rPr lang="en-US" sz="2300" dirty="0"/>
              <a:t>Respondents demonstrated support for the following strategies to support students of color:</a:t>
            </a:r>
          </a:p>
          <a:p>
            <a:pPr lvl="1"/>
            <a:r>
              <a:rPr lang="en-US" sz="2300" dirty="0"/>
              <a:t>Peer mentorship for financial aid assistance and College Bound students</a:t>
            </a:r>
          </a:p>
          <a:p>
            <a:pPr lvl="1"/>
            <a:r>
              <a:rPr lang="en-US" sz="2300" dirty="0"/>
              <a:t>Targeted enrollment outreach</a:t>
            </a:r>
          </a:p>
          <a:p>
            <a:pPr lvl="1"/>
            <a:r>
              <a:rPr lang="en-US" sz="2300" dirty="0"/>
              <a:t>Guided pathways</a:t>
            </a:r>
          </a:p>
          <a:p>
            <a:pPr lvl="1"/>
            <a:r>
              <a:rPr lang="en-US" sz="2300" dirty="0"/>
              <a:t>Recruiting and retaining educators of color </a:t>
            </a:r>
          </a:p>
          <a:p>
            <a:pPr lvl="0"/>
            <a:r>
              <a:rPr lang="en-US" sz="2300" dirty="0"/>
              <a:t>The following was seen as most feasible:</a:t>
            </a:r>
          </a:p>
          <a:p>
            <a:pPr lvl="1"/>
            <a:r>
              <a:rPr lang="en-US" sz="2300" dirty="0"/>
              <a:t>Conducting a landscape analysis of institutions’ equity efforts</a:t>
            </a:r>
          </a:p>
          <a:p>
            <a:pPr lvl="1"/>
            <a:r>
              <a:rPr lang="en-US" sz="2300" dirty="0"/>
              <a:t>Convening stakeholders to explore policies to support students’ basic needs</a:t>
            </a:r>
          </a:p>
          <a:p>
            <a:pPr lvl="1"/>
            <a:r>
              <a:rPr lang="en-US" sz="2300" dirty="0"/>
              <a:t>Implementing an auto-enrollment process for CBS</a:t>
            </a:r>
          </a:p>
          <a:p>
            <a:pPr lvl="1"/>
            <a:r>
              <a:rPr lang="en-US" sz="2300" dirty="0"/>
              <a:t>Expanding the functionality of College and Career Compass</a:t>
            </a:r>
          </a:p>
          <a:p>
            <a:r>
              <a:rPr lang="en-US" sz="2300" dirty="0"/>
              <a:t>The main obstacles for all proposed strategies included cost, staff capacity, and general concern around COVID-19</a:t>
            </a:r>
          </a:p>
          <a:p>
            <a:pPr lvl="0"/>
            <a:r>
              <a:rPr lang="en-US" sz="2300" dirty="0"/>
              <a:t>Non-academic student support programs and strategies were seen as important, but many respondents thought that other priorities would take precedent. </a:t>
            </a:r>
          </a:p>
          <a:p>
            <a:endParaRPr lang="en-US" dirty="0"/>
          </a:p>
        </p:txBody>
      </p:sp>
    </p:spTree>
    <p:extLst>
      <p:ext uri="{BB962C8B-B14F-4D97-AF65-F5344CB8AC3E}">
        <p14:creationId xmlns:p14="http://schemas.microsoft.com/office/powerpoint/2010/main" val="1275021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01A30-072C-4A0E-8255-648216A5F1CF}"/>
              </a:ext>
            </a:extLst>
          </p:cNvPr>
          <p:cNvSpPr>
            <a:spLocks noGrp="1"/>
          </p:cNvSpPr>
          <p:nvPr>
            <p:ph type="title"/>
          </p:nvPr>
        </p:nvSpPr>
        <p:spPr/>
        <p:txBody>
          <a:bodyPr/>
          <a:lstStyle/>
          <a:p>
            <a:r>
              <a:rPr lang="en-US" dirty="0"/>
              <a:t>Affordability</a:t>
            </a:r>
          </a:p>
        </p:txBody>
      </p:sp>
    </p:spTree>
    <p:extLst>
      <p:ext uri="{BB962C8B-B14F-4D97-AF65-F5344CB8AC3E}">
        <p14:creationId xmlns:p14="http://schemas.microsoft.com/office/powerpoint/2010/main" val="2882313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63A0E-EBE9-4BBF-9FEC-2348D077C517}"/>
              </a:ext>
            </a:extLst>
          </p:cNvPr>
          <p:cNvSpPr>
            <a:spLocks noGrp="1"/>
          </p:cNvSpPr>
          <p:nvPr>
            <p:ph type="title"/>
          </p:nvPr>
        </p:nvSpPr>
        <p:spPr/>
        <p:txBody>
          <a:bodyPr/>
          <a:lstStyle/>
          <a:p>
            <a:r>
              <a:rPr lang="en-US" dirty="0"/>
              <a:t>Affordability: What did we hear from Students?</a:t>
            </a:r>
          </a:p>
        </p:txBody>
      </p:sp>
      <p:sp>
        <p:nvSpPr>
          <p:cNvPr id="3" name="Content Placeholder 2">
            <a:extLst>
              <a:ext uri="{FF2B5EF4-FFF2-40B4-BE49-F238E27FC236}">
                <a16:creationId xmlns:a16="http://schemas.microsoft.com/office/drawing/2014/main" id="{7679855B-22D8-4007-A64E-6B04F5F24EF3}"/>
              </a:ext>
            </a:extLst>
          </p:cNvPr>
          <p:cNvSpPr>
            <a:spLocks noGrp="1"/>
          </p:cNvSpPr>
          <p:nvPr>
            <p:ph idx="1"/>
          </p:nvPr>
        </p:nvSpPr>
        <p:spPr>
          <a:xfrm>
            <a:off x="274320" y="2544246"/>
            <a:ext cx="11643360" cy="2145430"/>
          </a:xfrm>
        </p:spPr>
        <p:txBody>
          <a:bodyPr>
            <a:normAutofit/>
          </a:bodyPr>
          <a:lstStyle/>
          <a:p>
            <a:pPr lvl="0"/>
            <a:r>
              <a:rPr lang="en-US" b="1" dirty="0"/>
              <a:t>Many students had never heard of FAFSA/WASFA </a:t>
            </a:r>
            <a:r>
              <a:rPr lang="en-US" dirty="0"/>
              <a:t>until either senior year or even until they started college, particularly for WASFA. Awareness must start much earlier, in middle school. </a:t>
            </a:r>
          </a:p>
          <a:p>
            <a:pPr lvl="0"/>
            <a:r>
              <a:rPr lang="en-US" b="1" dirty="0"/>
              <a:t>Auto-enrollment in College Bound Scholarship </a:t>
            </a:r>
            <a:r>
              <a:rPr lang="en-US" dirty="0"/>
              <a:t>is a promising idea, but it must be combined with early interventions and outreach. </a:t>
            </a:r>
          </a:p>
        </p:txBody>
      </p:sp>
      <p:sp>
        <p:nvSpPr>
          <p:cNvPr id="4" name="Slide Number Placeholder 3">
            <a:extLst>
              <a:ext uri="{FF2B5EF4-FFF2-40B4-BE49-F238E27FC236}">
                <a16:creationId xmlns:a16="http://schemas.microsoft.com/office/drawing/2014/main" id="{40931B84-35AE-49D3-B2D1-2E6F988F05E6}"/>
              </a:ext>
            </a:extLst>
          </p:cNvPr>
          <p:cNvSpPr>
            <a:spLocks noGrp="1"/>
          </p:cNvSpPr>
          <p:nvPr>
            <p:ph type="sldNum" sz="quarter" idx="12"/>
          </p:nvPr>
        </p:nvSpPr>
        <p:spPr/>
        <p:txBody>
          <a:bodyPr/>
          <a:lstStyle/>
          <a:p>
            <a:fld id="{6BE9C7BC-25E3-4AE9-B0D8-0ABCB8FA7E6F}" type="slidenum">
              <a:rPr lang="en-US" smtClean="0">
                <a:solidFill>
                  <a:srgbClr val="000000"/>
                </a:solidFill>
              </a:rPr>
              <a:pPr/>
              <a:t>9</a:t>
            </a:fld>
            <a:endParaRPr lang="en-US" dirty="0">
              <a:solidFill>
                <a:srgbClr val="000000"/>
              </a:solidFill>
            </a:endParaRPr>
          </a:p>
        </p:txBody>
      </p:sp>
    </p:spTree>
    <p:extLst>
      <p:ext uri="{BB962C8B-B14F-4D97-AF65-F5344CB8AC3E}">
        <p14:creationId xmlns:p14="http://schemas.microsoft.com/office/powerpoint/2010/main" val="3260166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__PE_POLL_EMBED_ID" val="001aabee-579a-4845-bb69-80e48282e1ad"/>
</p:tagLst>
</file>

<file path=ppt/theme/theme1.xml><?xml version="1.0" encoding="utf-8"?>
<a:theme xmlns:a="http://schemas.openxmlformats.org/drawingml/2006/main" name="2_Sales Direction 16X9">
  <a:themeElements>
    <a:clrScheme name="DBlue White PPT-LBlue H Word">
      <a:dk1>
        <a:srgbClr val="174479"/>
      </a:dk1>
      <a:lt1>
        <a:srgbClr val="FFFFFF"/>
      </a:lt1>
      <a:dk2>
        <a:srgbClr val="174479"/>
      </a:dk2>
      <a:lt2>
        <a:srgbClr val="FFFFFF"/>
      </a:lt2>
      <a:accent1>
        <a:srgbClr val="C6892B"/>
      </a:accent1>
      <a:accent2>
        <a:srgbClr val="60B9CD"/>
      </a:accent2>
      <a:accent3>
        <a:srgbClr val="346625"/>
      </a:accent3>
      <a:accent4>
        <a:srgbClr val="9FCC2F"/>
      </a:accent4>
      <a:accent5>
        <a:srgbClr val="7A1C16"/>
      </a:accent5>
      <a:accent6>
        <a:srgbClr val="7F7F7F"/>
      </a:accent6>
      <a:hlink>
        <a:srgbClr val="000000"/>
      </a:hlink>
      <a:folHlink>
        <a:srgbClr val="9FCC2F"/>
      </a:folHlink>
    </a:clrScheme>
    <a:fontScheme name="Custom 25">
      <a:majorFont>
        <a:latin typeface="Cambria"/>
        <a:ea typeface=""/>
        <a:cs typeface=""/>
      </a:majorFont>
      <a:minorFont>
        <a:latin typeface="Tw Cen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rowPic" id="{5F620AF5-47AE-4030-901A-2FEFCAE0D34B}" vid="{5D55C25A-8D92-4C31-A686-D77983BD6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D099980220B444A7AC0DB4C33ED715" ma:contentTypeVersion="5" ma:contentTypeDescription="Create a new document." ma:contentTypeScope="" ma:versionID="1cb090b46fc89b266af86d6d7c47c3ea">
  <xsd:schema xmlns:xsd="http://www.w3.org/2001/XMLSchema" xmlns:xs="http://www.w3.org/2001/XMLSchema" xmlns:p="http://schemas.microsoft.com/office/2006/metadata/properties" xmlns:ns3="8d6ab2b4-d2d5-4932-be0e-0c571dc68508" xmlns:ns4="6d0f98e9-a0b2-49f9-8ebd-7726b847b828" targetNamespace="http://schemas.microsoft.com/office/2006/metadata/properties" ma:root="true" ma:fieldsID="1553b8ec52415194af17bf17a8d8a530" ns3:_="" ns4:_="">
    <xsd:import namespace="8d6ab2b4-d2d5-4932-be0e-0c571dc68508"/>
    <xsd:import namespace="6d0f98e9-a0b2-49f9-8ebd-7726b847b82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6ab2b4-d2d5-4932-be0e-0c571dc685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d0f98e9-a0b2-49f9-8ebd-7726b847b82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A132C10-1A04-4479-B79B-9048DC8581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6ab2b4-d2d5-4932-be0e-0c571dc68508"/>
    <ds:schemaRef ds:uri="6d0f98e9-a0b2-49f9-8ebd-7726b847b8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7EB6798-18AF-4437-8B31-B8EB68BA0104}">
  <ds:schemaRefs>
    <ds:schemaRef ds:uri="http://schemas.microsoft.com/sharepoint/v3/contenttype/forms"/>
  </ds:schemaRefs>
</ds:datastoreItem>
</file>

<file path=customXml/itemProps3.xml><?xml version="1.0" encoding="utf-8"?>
<ds:datastoreItem xmlns:ds="http://schemas.openxmlformats.org/officeDocument/2006/customXml" ds:itemID="{8857EF3B-0600-4880-B429-EC227192EF62}">
  <ds:schemaRefs>
    <ds:schemaRef ds:uri="http://schemas.microsoft.com/office/infopath/2007/PartnerControls"/>
    <ds:schemaRef ds:uri="8d6ab2b4-d2d5-4932-be0e-0c571dc68508"/>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6d0f98e9-a0b2-49f9-8ebd-7726b847b828"/>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26824</TotalTime>
  <Words>2151</Words>
  <Application>Microsoft Office PowerPoint</Application>
  <PresentationFormat>Widescreen</PresentationFormat>
  <Paragraphs>198</Paragraphs>
  <Slides>23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Cambria</vt:lpstr>
      <vt:lpstr>Tw Cen MT</vt:lpstr>
      <vt:lpstr>2_Sales Direction 16X9</vt:lpstr>
      <vt:lpstr>Strategic Action Plan 21-23</vt:lpstr>
      <vt:lpstr>The SAP answers 6 key questions</vt:lpstr>
      <vt:lpstr>Approach to the Strategic Action Plan </vt:lpstr>
      <vt:lpstr>Guiding Questions for Today</vt:lpstr>
      <vt:lpstr>Feedback From Interested Stakeholders</vt:lpstr>
      <vt:lpstr>Stakeholders We Listened To</vt:lpstr>
      <vt:lpstr>Stakeholder Survey results (40+ respondents)</vt:lpstr>
      <vt:lpstr>Affordability</vt:lpstr>
      <vt:lpstr>Affordability: What did we hear from Students?</vt:lpstr>
      <vt:lpstr>Affordability: What did we hear from stakeholders?</vt:lpstr>
      <vt:lpstr>Example of the three layers in Affordability</vt:lpstr>
      <vt:lpstr>Enrollment</vt:lpstr>
      <vt:lpstr>Enrollment: What did we hear from Students?</vt:lpstr>
      <vt:lpstr>Enrollment: What did we hear from Stakeholders?</vt:lpstr>
      <vt:lpstr>Example of the three layers in Enrollment</vt:lpstr>
      <vt:lpstr>Student Supports</vt:lpstr>
      <vt:lpstr>Student Supports: What did we hear from Students?</vt:lpstr>
      <vt:lpstr>Student Supports: What did we hear from stakeholders?</vt:lpstr>
      <vt:lpstr>Example of the three layers in Student Supports</vt:lpstr>
      <vt:lpstr>Completion</vt:lpstr>
      <vt:lpstr>Completion: What did we hear from Students?</vt:lpstr>
      <vt:lpstr>Completion: What did we hear from stakeholders?</vt:lpstr>
      <vt:lpstr>Example of the three layers in Completion</vt:lpstr>
    </vt:vector>
  </TitlesOfParts>
  <Company>Washington Student Achievement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Student Achievement Council</dc:title>
  <dc:creator>Hudson, Heather (WSAC)</dc:creator>
  <cp:lastModifiedBy>Hall, Crystal (WSAC)</cp:lastModifiedBy>
  <cp:revision>1015</cp:revision>
  <cp:lastPrinted>2020-03-05T18:41:25Z</cp:lastPrinted>
  <dcterms:created xsi:type="dcterms:W3CDTF">2016-11-15T23:17:30Z</dcterms:created>
  <dcterms:modified xsi:type="dcterms:W3CDTF">2020-08-19T15:56:32Z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0x0101006DD099980220B444A7AC0DB4C33ED715</vt:lpwstr>
  </property>
</Properties>
</file>